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34"/>
  </p:notesMasterIdLst>
  <p:handoutMasterIdLst>
    <p:handoutMasterId r:id="rId35"/>
  </p:handoutMasterIdLst>
  <p:sldIdLst>
    <p:sldId id="286" r:id="rId5"/>
    <p:sldId id="258" r:id="rId6"/>
    <p:sldId id="280" r:id="rId7"/>
    <p:sldId id="398" r:id="rId8"/>
    <p:sldId id="386" r:id="rId9"/>
    <p:sldId id="387" r:id="rId10"/>
    <p:sldId id="397" r:id="rId11"/>
    <p:sldId id="298" r:id="rId12"/>
    <p:sldId id="403" r:id="rId13"/>
    <p:sldId id="388" r:id="rId14"/>
    <p:sldId id="400" r:id="rId15"/>
    <p:sldId id="408" r:id="rId16"/>
    <p:sldId id="395" r:id="rId17"/>
    <p:sldId id="396" r:id="rId18"/>
    <p:sldId id="272" r:id="rId19"/>
    <p:sldId id="390" r:id="rId20"/>
    <p:sldId id="389" r:id="rId21"/>
    <p:sldId id="391" r:id="rId22"/>
    <p:sldId id="392" r:id="rId23"/>
    <p:sldId id="393" r:id="rId24"/>
    <p:sldId id="394" r:id="rId25"/>
    <p:sldId id="401" r:id="rId26"/>
    <p:sldId id="402" r:id="rId27"/>
    <p:sldId id="399" r:id="rId28"/>
    <p:sldId id="404" r:id="rId29"/>
    <p:sldId id="405" r:id="rId30"/>
    <p:sldId id="406" r:id="rId31"/>
    <p:sldId id="409" r:id="rId32"/>
    <p:sldId id="385" r:id="rId3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A0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60F139-750C-932C-AB99-E9ACA5818C64}" v="63" dt="2025-06-26T06:47:19.887"/>
    <p1510:client id="{315A1A60-FF82-A64A-F3C8-A274D7BA199A}" v="119" dt="2025-06-25T09:25:01.847"/>
    <p1510:client id="{383613B7-DC78-9441-A684-4B97F3FD5F20}" v="140" dt="2025-06-26T17:51:52.136"/>
    <p1510:client id="{5C037C3B-691A-DFC6-07D0-E7974EA36E29}" v="373" dt="2025-06-25T23:35:33.400"/>
    <p1510:client id="{78F20179-E81B-8B2F-7EDE-0B5A7FD8CB5A}" v="8" dt="2025-06-26T19:52:45.966"/>
    <p1510:client id="{98308520-AC4D-EE9C-8FB2-55047B1A6EB9}" v="58" dt="2025-06-26T00:53:16.079"/>
    <p1510:client id="{A47D2D6D-6BDB-E2AF-FB5C-CCA4008FF4D1}" v="211" dt="2025-06-26T11:22:13.669"/>
    <p1510:client id="{CF3D2004-E4F5-24EE-2B9B-E93DCAFB9B14}" v="127" dt="2025-06-26T19:23:27.163"/>
    <p1510:client id="{D75C11E5-F98F-4E6F-9914-1724F114BB20}" v="40" dt="2025-06-25T01:23:27.881"/>
    <p1510:client id="{D7919675-F6C3-5192-2B1B-6B1F3166603B}" v="141" dt="2025-06-26T01:12:05.926"/>
    <p1510:client id="{D7DBE7B1-418D-4B18-433C-2C70D291FF0C}" v="36" dt="2025-06-25T10:21:53.827"/>
    <p1510:client id="{DF0EC42B-52DF-781C-6233-49AF90A4A07A}" v="16" dt="2025-06-26T17:26:50.920"/>
    <p1510:client id="{E4BFF8D4-DD2D-2D0E-C8C1-F71B1D54BF03}" v="438" dt="2025-06-26T19:35:09.448"/>
    <p1510:client id="{EBD4375B-B8D0-4861-A035-930C9056FDB5}" v="77" dt="2025-06-26T18:26:48.154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84"/>
        <p:guide pos="456"/>
        <p:guide pos="3840"/>
        <p:guide pos="7224"/>
        <p:guide orient="horz" pos="408"/>
        <p:guide orient="horz" pos="139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59C9DEE-5A32-E0A6-9FDC-FC0A6AE33A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B40541-3969-91F7-1C1B-C22D64D94D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DF93F83C-E4FA-4BF2-B470-1D13440CB665}" type="datetime1">
              <a:rPr lang="pt-BR" smtClean="0"/>
              <a:t>29/06/2025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AE9139F-698F-3A6E-E150-2991D68CE1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B58A415-5F98-9BA9-BEF5-31197FB930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04C1A770-BC94-4251-9494-95BA8C99FD0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2770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66D7B341-6A76-4300-B74B-785663EAD3BB}" type="datetime1">
              <a:rPr lang="pt-BR" smtClean="0"/>
              <a:t>29/06/2025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339D21CC-DD94-204E-93C8-E1AAF3084C8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510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DA16A-089C-3040-C767-9463F2A19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7BB003A-8A4D-7FC8-EDD3-82C997093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347F6E2-CB9C-F344-B46A-C6DAD3957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20E865C-3B4E-0423-B298-3A8934548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2827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6E1AF2-4DD8-D710-8B99-384FC5671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4A3BE8BF-D355-1655-FE41-2BFFD16F815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AB92C80-D185-5B25-16FF-CF472C3DB8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978A458-517D-C240-20A5-915529C1AA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8613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74CB3C-15CC-D994-DFCB-C4EE2AF1AD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A1306C1C-E856-CF36-8335-9E0070DFED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24C85E2-D1D0-E334-2C5C-3A78D8DF04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BE857FF-3583-6A6D-DA81-118D7E1243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56661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B0011F-5D87-8207-61CA-367053CCC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ADCBFBC3-0F9C-AB30-DF0D-D65070E04A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B81CBBB-614B-110B-4CE5-3DEAB2843D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0190416-FD96-4659-FA6C-A09F197FFD7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04621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39506-762D-F27D-52B4-CE990FFF60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8B93032A-46D7-D6DD-EE6D-8136AA69E5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F3D86FD-A755-561B-4D62-D72EEB54F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94E9713-13A6-91B9-97FD-CF294F61289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65587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12345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57AE8E-3BDC-79A6-3E2C-F781CBA7F4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FD06E3D-773B-7817-BF35-2D2E1BCDEA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69065C3-AA4A-A22F-F981-D3CAC7E1B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857BBD8-8250-FFAF-8152-25E2CB02C7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288957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316755-8FF5-B532-83F1-471B16342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B895DF3-5C2E-3900-0711-B46972F64B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A5D18878-AB08-5F3A-1F6C-461FBE53EA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70DF9D2-B3D9-A764-67B4-D26E2EF071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23845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CB24A-1511-27F5-2839-0F34B3EF63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0AD8A21-DAB3-DFB6-1D0A-4CC4FBA75C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CEE97FC-43E2-FE28-AF9A-8D5AD2253C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E15374F-2089-B834-B0D0-EF4F23E185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2708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66481-1779-9259-78C1-71FE3087AE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DFB8671E-7354-CD62-8535-2DEA66FD41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1A2680A-3981-16E3-A531-AEC600038D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D03356A-D834-B05E-2383-799A0BA1D2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671618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F87B4-D9D9-0033-19E9-3CE41A7E35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9C0E821-2FF4-197F-8771-52E823F54A9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BFF5CDC-A412-6A45-DD0C-B36090A44C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8973341-C1C3-C670-DF3B-BD751D0AAB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23767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0486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948DED-0CBD-CD27-0890-F537D5F28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86A4F6B-6BF9-8AE0-F1B6-4AAD65B86C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0E22629-6B95-565C-056A-57E046BFA9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F1DA761-CED5-DA3E-709B-1BDB798B7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5801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377790-E9E4-71B1-4E46-97B48EB87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D427021-411F-8F81-6513-FBA553D10A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C5F0814C-AE0F-27B2-5BCB-64579A7D35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4F69F68E-D268-8505-3DB2-8D595B663AC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6861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D2F14E-5DDB-FE06-93B1-91C328A6C5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1EC18A67-1CE2-0EF1-E062-30707D8C5F8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2F3E298-85FE-12C9-952E-83E293732A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B29F4E9-5FDE-43DA-871D-616BC0C2C5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44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450AD-DDF0-800D-F6EE-05538E7D3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ABF3C11C-D84D-B54D-0BC5-AF43C4CF08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AFEBED6-D5A4-B315-9766-EE13C64B0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ECAF28B-AB15-5AF4-3F28-FD99C0A498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564476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CC9BC-7048-3E8A-4D56-74DCF92F11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0CB88A02-71F6-D920-B4E7-8296762C3F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5C14C86-1B73-ABE6-7531-52C8632EE7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761EFC3-8538-799C-9F9E-961C3674B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5820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4D85D-81B2-A4D9-CB7A-679086046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E0D01BF3-6F5C-A8A6-903B-24196BC087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7F5D4BA-CC77-0C93-DA52-CE6986C465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C861A67-9D58-29F6-8283-FB4B7A49DE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80359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95D322-6BB0-2DEE-E4D4-336ADCE59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906B4D2-AD99-5DEB-03EE-F49C10D9C4D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0EAA7DD1-37BB-8729-84D7-FE390A802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E102B26-84F3-A44B-86A0-7E1A4D6EDD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2636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88B236-2DFE-F5F7-22F1-289C54BF2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EBA8A9BA-8586-9179-C2B4-05764BDC5C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BE7997A-9CFE-8E6E-F00E-CA786EC91D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8A6AB55-D627-6286-295A-EAFB2032FC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943808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BE202-70F6-2164-8EB5-0481DFE73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C6306C0-C755-0057-85E5-9DAEB369C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825550F-D463-07BE-59CF-DFA11459C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DAE5D32-D1C0-D451-FF50-47DE62505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0483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617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4AF006-EBF7-C200-AEAE-61C9D8E95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55256EB6-9422-C513-8543-1243826219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7AC8BBAD-83D6-3191-48EE-9FAD6BD352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3C3095F5-6AA8-D71F-A266-CD14B6CADF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75809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CFEA8F-85AD-CB99-FB33-7C56F2081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E0A13FFA-D28D-B022-2276-1B6CF201F6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805EBBD9-49C5-09BF-A222-AD372D34C8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0981A3A0-6E11-A870-312A-FB2778DD7F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32657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5AF3B-C4BC-8283-028C-CE8DFB409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D13808D-4BDE-7FB8-4E8F-FC639286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E316270-443D-55DF-103F-B54BE8A045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1988B56F-3979-E869-5E78-F5CDCDB9B9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3030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11AC4-38D0-11F7-1DA0-4482F810EF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6AB3E2E0-59D7-332D-AEF4-E29E29CDB1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47BA787F-AF9E-678F-E9BB-8CDEE9F9A9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17D2A82-B583-0EFB-AB14-C7BC9DDF14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29879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772D3-3925-EC18-13F6-28A179ED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2D9AE010-3FA7-B0C0-DE4F-12A347E2E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E4A8ED7-6995-66C5-EB57-CE3F9B207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5D544FB-9669-50C6-17EB-9CEE24798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053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138611-51F6-1696-1372-F0FAEC47D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F146392-E43F-5509-A954-7B198BA279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123B0D7A-3A09-1EDB-8A8A-7A2D217EA4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8FC8FF1-0E53-68F2-2B57-6E5B41F889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4530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1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9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2311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71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48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–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75" name="Título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Elemento gráfico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lemento gráfico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Elemento gráfico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23" name="Forma Livre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5" name="Forma Livre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7" name="Forma Livre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pic>
        <p:nvPicPr>
          <p:cNvPr id="29" name="Elemento gráfico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5" name="Espaço Reservado para Imagem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t-BR" sz="800"/>
            </a:lvl1pPr>
          </a:lstStyle>
          <a:p>
            <a:pPr rtl="0"/>
            <a:endParaRPr lang="pt-BR"/>
          </a:p>
        </p:txBody>
      </p:sp>
      <p:sp>
        <p:nvSpPr>
          <p:cNvPr id="46" name="Espaço Reservado para Imagem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t-BR" sz="800"/>
            </a:lvl1pPr>
          </a:lstStyle>
          <a:p>
            <a:pPr rtl="0"/>
            <a:endParaRPr lang="pt-BR"/>
          </a:p>
        </p:txBody>
      </p:sp>
      <p:sp>
        <p:nvSpPr>
          <p:cNvPr id="50" name="Espaço Reservado para Texto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1" name="Espaço Reservado para Texto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7" name="Espaço Reservado para Texto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8" name="Espaço Reservado para Texto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9" name="Espaço Reservado para Texto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4" name="Espaço Reservado para Texto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72" name="Espaço Reservado para Imagem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t-BR" sz="800"/>
            </a:lvl1pPr>
          </a:lstStyle>
          <a:p>
            <a:pPr rtl="0"/>
            <a:endParaRPr lang="pt-BR"/>
          </a:p>
        </p:txBody>
      </p:sp>
      <p:sp>
        <p:nvSpPr>
          <p:cNvPr id="73" name="Espaço Reservado para Imagem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t-BR" sz="800"/>
            </a:lvl1pPr>
          </a:lstStyle>
          <a:p>
            <a:pPr rtl="0"/>
            <a:endParaRPr lang="pt-BR"/>
          </a:p>
        </p:txBody>
      </p:sp>
      <p:sp>
        <p:nvSpPr>
          <p:cNvPr id="56" name="Espaço Reservado para Texto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74" name="Espaço Reservado para Texto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458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o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pic>
          <p:nvPicPr>
            <p:cNvPr id="55" name="Elemento gráfico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pt-BR" sz="1800"/>
            </a:lvl1pPr>
            <a:lvl2pPr marL="283464">
              <a:defRPr lang="pt-BR" sz="1800"/>
            </a:lvl2pPr>
            <a:lvl3pPr marL="566928">
              <a:defRPr lang="pt-BR" sz="1600"/>
            </a:lvl3pPr>
            <a:lvl4pPr marL="758952">
              <a:defRPr lang="pt-BR" sz="1400"/>
            </a:lvl4pPr>
            <a:lvl5pPr marL="1042416">
              <a:defRPr lang="pt-BR" sz="14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11" name="Forma Livre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60" name="Espaço Reservado para Rodapé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61" name="Espaço Reservado para o Número do Slide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181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–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lemento gráfico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40" name="Espaço Reservado para Rodapé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1" name="Espaço Reservado para o Número do Slide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598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–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161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t-BR" sz="1400"/>
            </a:lvl1pPr>
            <a:lvl2pPr>
              <a:lnSpc>
                <a:spcPct val="150000"/>
              </a:lnSpc>
              <a:spcBef>
                <a:spcPts val="0"/>
              </a:spcBef>
              <a:defRPr lang="pt-BR" sz="1200"/>
            </a:lvl2pPr>
            <a:lvl3pPr>
              <a:lnSpc>
                <a:spcPct val="150000"/>
              </a:lnSpc>
              <a:spcBef>
                <a:spcPts val="0"/>
              </a:spcBef>
              <a:defRPr lang="pt-BR" sz="1100"/>
            </a:lvl3pPr>
            <a:lvl4pPr>
              <a:lnSpc>
                <a:spcPct val="150000"/>
              </a:lnSpc>
              <a:spcBef>
                <a:spcPts val="0"/>
              </a:spcBef>
              <a:defRPr lang="pt-BR" sz="1050"/>
            </a:lvl4pPr>
            <a:lvl5pPr>
              <a:lnSpc>
                <a:spcPct val="150000"/>
              </a:lnSpc>
              <a:spcBef>
                <a:spcPts val="0"/>
              </a:spcBef>
              <a:defRPr lang="pt-BR"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t-BR" sz="1400"/>
            </a:lvl1pPr>
            <a:lvl2pPr>
              <a:lnSpc>
                <a:spcPct val="150000"/>
              </a:lnSpc>
              <a:spcBef>
                <a:spcPts val="0"/>
              </a:spcBef>
              <a:defRPr lang="pt-BR" sz="1200"/>
            </a:lvl2pPr>
            <a:lvl3pPr>
              <a:lnSpc>
                <a:spcPct val="150000"/>
              </a:lnSpc>
              <a:spcBef>
                <a:spcPts val="0"/>
              </a:spcBef>
              <a:defRPr lang="pt-BR" sz="1100"/>
            </a:lvl3pPr>
            <a:lvl4pPr>
              <a:lnSpc>
                <a:spcPct val="150000"/>
              </a:lnSpc>
              <a:spcBef>
                <a:spcPts val="0"/>
              </a:spcBef>
              <a:defRPr lang="pt-BR" sz="1050"/>
            </a:lvl4pPr>
            <a:lvl5pPr>
              <a:lnSpc>
                <a:spcPct val="150000"/>
              </a:lnSpc>
              <a:spcBef>
                <a:spcPts val="0"/>
              </a:spcBef>
              <a:defRPr lang="pt-BR"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3" name="Espaço Reservado para o Número do Slide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‹nº›</a:t>
            </a:fld>
            <a:endParaRPr lang="pt-BR"/>
          </a:p>
        </p:txBody>
      </p:sp>
      <p:pic>
        <p:nvPicPr>
          <p:cNvPr id="2" name="Elemento gráfico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t-BR" sz="1400"/>
            </a:lvl1pPr>
            <a:lvl2pPr>
              <a:lnSpc>
                <a:spcPct val="150000"/>
              </a:lnSpc>
              <a:spcBef>
                <a:spcPts val="0"/>
              </a:spcBef>
              <a:defRPr lang="pt-BR" sz="1200"/>
            </a:lvl2pPr>
            <a:lvl3pPr>
              <a:lnSpc>
                <a:spcPct val="150000"/>
              </a:lnSpc>
              <a:spcBef>
                <a:spcPts val="0"/>
              </a:spcBef>
              <a:defRPr lang="pt-BR" sz="1100"/>
            </a:lvl3pPr>
            <a:lvl4pPr>
              <a:lnSpc>
                <a:spcPct val="150000"/>
              </a:lnSpc>
              <a:spcBef>
                <a:spcPts val="0"/>
              </a:spcBef>
              <a:defRPr lang="pt-BR" sz="1050"/>
            </a:lvl4pPr>
            <a:lvl5pPr>
              <a:lnSpc>
                <a:spcPct val="150000"/>
              </a:lnSpc>
              <a:spcBef>
                <a:spcPts val="0"/>
              </a:spcBef>
              <a:defRPr lang="pt-BR"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2863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áfico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Elemento gráfico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18" name="Forma Livre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t-BR" sz="1400"/>
            </a:lvl1pPr>
            <a:lvl2pPr>
              <a:lnSpc>
                <a:spcPct val="150000"/>
              </a:lnSpc>
              <a:spcBef>
                <a:spcPts val="0"/>
              </a:spcBef>
              <a:defRPr lang="pt-BR" sz="1200"/>
            </a:lvl2pPr>
            <a:lvl3pPr>
              <a:lnSpc>
                <a:spcPct val="150000"/>
              </a:lnSpc>
              <a:spcBef>
                <a:spcPts val="0"/>
              </a:spcBef>
              <a:defRPr lang="pt-BR" sz="1100"/>
            </a:lvl3pPr>
            <a:lvl4pPr>
              <a:lnSpc>
                <a:spcPct val="150000"/>
              </a:lnSpc>
              <a:spcBef>
                <a:spcPts val="0"/>
              </a:spcBef>
              <a:defRPr lang="pt-BR" sz="1050"/>
            </a:lvl4pPr>
            <a:lvl5pPr>
              <a:lnSpc>
                <a:spcPct val="150000"/>
              </a:lnSpc>
              <a:spcBef>
                <a:spcPts val="0"/>
              </a:spcBef>
              <a:defRPr lang="pt-BR"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t-BR" sz="1400"/>
            </a:lvl1pPr>
            <a:lvl2pPr>
              <a:lnSpc>
                <a:spcPct val="150000"/>
              </a:lnSpc>
              <a:spcBef>
                <a:spcPts val="0"/>
              </a:spcBef>
              <a:defRPr lang="pt-BR" sz="1200"/>
            </a:lvl2pPr>
            <a:lvl3pPr>
              <a:lnSpc>
                <a:spcPct val="150000"/>
              </a:lnSpc>
              <a:spcBef>
                <a:spcPts val="0"/>
              </a:spcBef>
              <a:defRPr lang="pt-BR" sz="1100"/>
            </a:lvl3pPr>
            <a:lvl4pPr>
              <a:lnSpc>
                <a:spcPct val="150000"/>
              </a:lnSpc>
              <a:spcBef>
                <a:spcPts val="0"/>
              </a:spcBef>
              <a:defRPr lang="pt-BR" sz="1050"/>
            </a:lvl4pPr>
            <a:lvl5pPr>
              <a:lnSpc>
                <a:spcPct val="150000"/>
              </a:lnSpc>
              <a:spcBef>
                <a:spcPts val="0"/>
              </a:spcBef>
              <a:defRPr lang="pt-BR"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3" name="Espaço Reservado para o Número do Slide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3217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emento Gráfico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pt-BR" sz="1800"/>
            </a:lvl1pPr>
            <a:lvl2pPr marL="283464">
              <a:defRPr lang="pt-BR" sz="1800"/>
            </a:lvl2pPr>
            <a:lvl3pPr marL="566928">
              <a:defRPr lang="pt-BR" sz="1600"/>
            </a:lvl3pPr>
            <a:lvl4pPr marL="758952">
              <a:defRPr lang="pt-BR" sz="1400"/>
            </a:lvl4pPr>
            <a:lvl5pPr marL="1042416">
              <a:defRPr lang="pt-BR" sz="14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5" name="Elemento gráfico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pic>
        <p:nvPicPr>
          <p:cNvPr id="34" name="Elemento gráfico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46" name="Espaço Reservado para Rodapé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7" name="Espaço Reservado para o Número do Slide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917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Elemento gráfico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pic>
        <p:nvPicPr>
          <p:cNvPr id="72" name="Elemento gráfico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Elemento gráfico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Elemento gráfico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pic>
        <p:nvPicPr>
          <p:cNvPr id="26" name="Elemento gráfico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Título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83" y="2214823"/>
            <a:ext cx="3769859" cy="1975104"/>
          </a:xfrm>
        </p:spPr>
        <p:txBody>
          <a:bodyPr rtlCol="0" anchor="b">
            <a:noAutofit/>
          </a:bodyPr>
          <a:lstStyle>
            <a:lvl1pPr>
              <a:defRPr lang="pt-BR" sz="60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36131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64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48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30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6/29/2025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49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6/29/2025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38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6/29/2025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91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9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6/29/2025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90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6/29/2025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2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0.png"/><Relationship Id="rId4" Type="http://schemas.openxmlformats.org/officeDocument/2006/relationships/image" Target="../media/image4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analyzify.com/statsup/linkedin" TargetMode="Externa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microsoft.com/office/2007/relationships/hdphoto" Target="../media/hdphoto1.wdp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F01BB-BC4D-E51A-ECDF-06BF56752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laca de letreiro afixada em fachada de loja com cobertura de entrada de estabelecimento&#10;&#10;O conteúdo gerado por IA pode estar incorreto.">
            <a:extLst>
              <a:ext uri="{FF2B5EF4-FFF2-40B4-BE49-F238E27FC236}">
                <a16:creationId xmlns:a16="http://schemas.microsoft.com/office/drawing/2014/main" id="{D1050F7A-4BCF-A02B-0121-F02EA8CCA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47703"/>
          </a:xfrm>
          <a:prstGeom prst="rect">
            <a:avLst/>
          </a:prstGeom>
        </p:spPr>
      </p:pic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27567FE-8BC9-FD7E-C545-3DD19E3110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 smtClean="0"/>
              <a:pPr rtl="0"/>
              <a:t>1</a:t>
            </a:fld>
            <a:endParaRPr lang="pt-BR" sz="2000" b="1"/>
          </a:p>
        </p:txBody>
      </p:sp>
    </p:spTree>
    <p:extLst>
      <p:ext uri="{BB962C8B-B14F-4D97-AF65-F5344CB8AC3E}">
        <p14:creationId xmlns:p14="http://schemas.microsoft.com/office/powerpoint/2010/main" val="1983911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CAEB41-CD0A-661D-A17D-3EE488CB2E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o Número do Slide 26">
            <a:extLst>
              <a:ext uri="{FF2B5EF4-FFF2-40B4-BE49-F238E27FC236}">
                <a16:creationId xmlns:a16="http://schemas.microsoft.com/office/drawing/2014/main" id="{4894F112-513D-0F9D-A419-70F7F3B79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rgbClr val="000000"/>
                </a:solidFill>
              </a:rPr>
              <a:pPr rtl="0"/>
              <a:t>10</a:t>
            </a:fld>
            <a:endParaRPr lang="pt-BR" sz="2000" b="1">
              <a:solidFill>
                <a:srgbClr val="000000"/>
              </a:solidFill>
            </a:endParaRP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0AB76798-46CA-FE0A-0E4A-1D0488DB25E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67946" y="-472131"/>
            <a:ext cx="11036300" cy="317341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ea typeface="+mj-lt"/>
                <a:cs typeface="+mj-lt"/>
              </a:rPr>
              <a:t>Sobre o Sistema – </a:t>
            </a:r>
            <a:r>
              <a:rPr lang="pt-BR" sz="3300" err="1">
                <a:ea typeface="+mj-lt"/>
                <a:cs typeface="+mj-lt"/>
              </a:rPr>
              <a:t>MatchJobs</a:t>
            </a:r>
            <a:endParaRPr lang="pt-BR" err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44E113C-9ED1-D52E-A323-7771DC218CFF}"/>
              </a:ext>
            </a:extLst>
          </p:cNvPr>
          <p:cNvSpPr txBox="1"/>
          <p:nvPr/>
        </p:nvSpPr>
        <p:spPr>
          <a:xfrm>
            <a:off x="836284" y="1848517"/>
            <a:ext cx="7915255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 b="1">
                <a:ea typeface="+mn-lt"/>
                <a:cs typeface="+mn-lt"/>
              </a:rPr>
              <a:t>Objetivos Específicos do </a:t>
            </a:r>
            <a:r>
              <a:rPr lang="pt-BR" sz="2000" b="1" err="1">
                <a:ea typeface="+mn-lt"/>
                <a:cs typeface="+mn-lt"/>
              </a:rPr>
              <a:t>MatchJobs</a:t>
            </a:r>
            <a:r>
              <a:rPr lang="pt-BR" sz="2000" b="1">
                <a:ea typeface="+mn-lt"/>
                <a:cs typeface="+mn-lt"/>
              </a:rPr>
              <a:t> (Habilitados por IA):</a:t>
            </a:r>
            <a:endParaRPr lang="pt-BR"/>
          </a:p>
          <a:p>
            <a:pPr algn="just"/>
            <a:endParaRPr lang="pt-BR" sz="2000" b="1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2000">
                <a:ea typeface="+mn-lt"/>
                <a:cs typeface="+mn-lt"/>
              </a:rPr>
              <a:t>Desenvolver um Módulo de IA para Análise Comportamental.</a:t>
            </a:r>
            <a:endParaRPr lang="pt-BR"/>
          </a:p>
          <a:p>
            <a:pPr marL="285750" indent="-285750" algn="just">
              <a:buFont typeface="Arial"/>
              <a:buChar char="•"/>
            </a:pPr>
            <a:endParaRPr lang="pt-BR" sz="20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2000">
                <a:ea typeface="+mn-lt"/>
                <a:cs typeface="+mn-lt"/>
              </a:rPr>
              <a:t>Implementar Sistema de Recomendação e Compatibilidade baseado em IA.</a:t>
            </a:r>
            <a:endParaRPr lang="pt-BR"/>
          </a:p>
          <a:p>
            <a:pPr marL="285750" indent="-285750" algn="just">
              <a:buFont typeface="Arial"/>
              <a:buChar char="•"/>
            </a:pPr>
            <a:endParaRPr lang="pt-BR" sz="20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2000">
                <a:ea typeface="+mn-lt"/>
                <a:cs typeface="+mn-lt"/>
              </a:rPr>
              <a:t>Garantir Usabilidade e Segurança da Plataforma.</a:t>
            </a:r>
            <a:endParaRPr lang="pt-BR"/>
          </a:p>
          <a:p>
            <a:pPr algn="just"/>
            <a:endParaRPr lang="pt-BR" sz="2000">
              <a:ea typeface="+mn-lt"/>
              <a:cs typeface="+mn-lt"/>
            </a:endParaRPr>
          </a:p>
          <a:p>
            <a:pPr algn="just"/>
            <a:endParaRPr lang="pt-BR" sz="2000">
              <a:ea typeface="+mn-lt"/>
              <a:cs typeface="+mn-lt"/>
            </a:endParaRPr>
          </a:p>
          <a:p>
            <a:pPr algn="just"/>
            <a:endParaRPr lang="pt-BR" sz="2000">
              <a:ea typeface="+mn-lt"/>
              <a:cs typeface="+mn-lt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1C0537-F4F7-3357-4A63-404B73F462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9008" y="3429817"/>
            <a:ext cx="2360218" cy="236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9812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23F9CF-065D-09F2-84FD-2ED5F09DE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o Número do Slide 26">
            <a:extLst>
              <a:ext uri="{FF2B5EF4-FFF2-40B4-BE49-F238E27FC236}">
                <a16:creationId xmlns:a16="http://schemas.microsoft.com/office/drawing/2014/main" id="{E20E36A7-B63B-1611-18B7-8D48543A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fld id="{CC43B8D3-9A08-F84C-9DD4-44948BA52D4B}" type="slidenum">
              <a:rPr lang="pt-BR" sz="2000" b="1" dirty="0">
                <a:solidFill>
                  <a:srgbClr val="000000"/>
                </a:solidFill>
              </a:rPr>
              <a:pPr/>
              <a:t>11</a:t>
            </a:fld>
            <a:endParaRPr lang="pt-BR" sz="2000" b="1">
              <a:solidFill>
                <a:srgbClr val="000000"/>
              </a:solidFill>
            </a:endParaRP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35E288B6-5A6E-2D21-CAFE-0A498D896B0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05089" y="-810798"/>
            <a:ext cx="11036300" cy="317341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ea typeface="+mj-lt"/>
                <a:cs typeface="+mj-lt"/>
              </a:rPr>
              <a:t>Sobre o Sistema – </a:t>
            </a:r>
            <a:r>
              <a:rPr lang="pt-BR" sz="3300" err="1">
                <a:ea typeface="+mj-lt"/>
                <a:cs typeface="+mj-lt"/>
              </a:rPr>
              <a:t>MatchJobs</a:t>
            </a:r>
            <a:endParaRPr lang="pt-BR" err="1"/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6E0A12A-9506-B4AE-ECBB-615965D18EC6}"/>
              </a:ext>
            </a:extLst>
          </p:cNvPr>
          <p:cNvSpPr txBox="1"/>
          <p:nvPr/>
        </p:nvSpPr>
        <p:spPr>
          <a:xfrm>
            <a:off x="608273" y="1459344"/>
            <a:ext cx="9720225" cy="34778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2000" b="1">
                <a:ea typeface="+mn-lt"/>
                <a:cs typeface="+mn-lt"/>
              </a:rPr>
              <a:t>Problemas Resolvidos (Redução de Falhas Humanas):</a:t>
            </a:r>
            <a:endParaRPr lang="pt-BR" sz="2000"/>
          </a:p>
          <a:p>
            <a:pPr algn="just"/>
            <a:endParaRPr lang="pt-BR" sz="2000" b="1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2000">
                <a:ea typeface="+mn-lt"/>
                <a:cs typeface="+mn-lt"/>
              </a:rPr>
              <a:t>Otimização que </a:t>
            </a:r>
            <a:r>
              <a:rPr lang="pt-BR" sz="2000" b="1">
                <a:ea typeface="+mn-lt"/>
                <a:cs typeface="+mn-lt"/>
              </a:rPr>
              <a:t>reduz drasticamente o tempo e os custos</a:t>
            </a:r>
            <a:r>
              <a:rPr lang="pt-BR" sz="2000">
                <a:ea typeface="+mn-lt"/>
                <a:cs typeface="+mn-lt"/>
              </a:rPr>
              <a:t> no recrutamento.</a:t>
            </a:r>
            <a:endParaRPr lang="pt-BR" sz="2000"/>
          </a:p>
          <a:p>
            <a:pPr marL="285750" indent="-285750" algn="just">
              <a:buFont typeface="Arial"/>
              <a:buChar char="•"/>
            </a:pPr>
            <a:endParaRPr lang="pt-BR" sz="20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2000">
                <a:ea typeface="+mn-lt"/>
                <a:cs typeface="+mn-lt"/>
              </a:rPr>
              <a:t>"Matches" mais precisos que resultam em </a:t>
            </a:r>
            <a:r>
              <a:rPr lang="pt-BR" sz="2000" b="1">
                <a:ea typeface="+mn-lt"/>
                <a:cs typeface="+mn-lt"/>
              </a:rPr>
              <a:t>contratações de maior qualidade e menor rotatividade</a:t>
            </a:r>
            <a:r>
              <a:rPr lang="pt-BR" sz="2000">
                <a:ea typeface="+mn-lt"/>
                <a:cs typeface="+mn-lt"/>
              </a:rPr>
              <a:t>.</a:t>
            </a:r>
            <a:endParaRPr lang="pt-BR" sz="2000"/>
          </a:p>
          <a:p>
            <a:pPr marL="285750" indent="-285750" algn="just">
              <a:buFont typeface="Arial"/>
              <a:buChar char="•"/>
            </a:pPr>
            <a:endParaRPr lang="pt-BR" sz="2000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r>
              <a:rPr lang="pt-BR" sz="2000">
                <a:ea typeface="+mn-lt"/>
                <a:cs typeface="+mn-lt"/>
              </a:rPr>
              <a:t>Minimiza </a:t>
            </a:r>
            <a:r>
              <a:rPr lang="pt-BR" sz="2000" b="1">
                <a:ea typeface="+mn-lt"/>
                <a:cs typeface="+mn-lt"/>
              </a:rPr>
              <a:t>vieses humanos</a:t>
            </a:r>
            <a:r>
              <a:rPr lang="pt-BR" sz="2000">
                <a:ea typeface="+mn-lt"/>
                <a:cs typeface="+mn-lt"/>
              </a:rPr>
              <a:t> na seleção através de análises imparciais da IA.</a:t>
            </a:r>
            <a:endParaRPr lang="pt-BR" sz="2000"/>
          </a:p>
          <a:p>
            <a:pPr algn="just"/>
            <a:endParaRPr lang="pt-BR" sz="2000">
              <a:ea typeface="+mn-lt"/>
              <a:cs typeface="+mn-lt"/>
            </a:endParaRPr>
          </a:p>
          <a:p>
            <a:pPr algn="just"/>
            <a:endParaRPr lang="pt-BR" sz="2000">
              <a:ea typeface="+mn-lt"/>
              <a:cs typeface="+mn-lt"/>
            </a:endParaRPr>
          </a:p>
          <a:p>
            <a:endParaRPr lang="pt-BR" sz="2000" b="1"/>
          </a:p>
        </p:txBody>
      </p:sp>
      <p:pic>
        <p:nvPicPr>
          <p:cNvPr id="3" name="Imagem 2" descr="Ícone&#10;&#10;O conteúdo gerado por IA pode estar incorreto.">
            <a:extLst>
              <a:ext uri="{FF2B5EF4-FFF2-40B4-BE49-F238E27FC236}">
                <a16:creationId xmlns:a16="http://schemas.microsoft.com/office/drawing/2014/main" id="{7925701A-EDF0-931A-344D-AE3F259BAC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8643491" y="4183674"/>
            <a:ext cx="2515046" cy="189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103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FC896A-825B-9FD3-B81A-A87D5639C9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o Número do Slide 26">
            <a:extLst>
              <a:ext uri="{FF2B5EF4-FFF2-40B4-BE49-F238E27FC236}">
                <a16:creationId xmlns:a16="http://schemas.microsoft.com/office/drawing/2014/main" id="{60DCA44F-E8B3-370E-93E3-0BAAD8C67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 smtClean="0">
                <a:solidFill>
                  <a:schemeClr val="tx1"/>
                </a:solidFill>
              </a:rPr>
              <a:pPr rtl="0"/>
              <a:t>12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EB17BFE5-BB66-2BD9-5663-4EF213C9D51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605089" y="-810798"/>
            <a:ext cx="11036300" cy="317341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ea typeface="+mj-lt"/>
                <a:cs typeface="+mj-lt"/>
              </a:rPr>
              <a:t>Perdas por falhas humanas</a:t>
            </a:r>
            <a:endParaRPr lang="pt-BR" sz="330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BF5B086-69A7-60B6-C4CE-D6C267A442F4}"/>
              </a:ext>
            </a:extLst>
          </p:cNvPr>
          <p:cNvSpPr txBox="1"/>
          <p:nvPr/>
        </p:nvSpPr>
        <p:spPr>
          <a:xfrm>
            <a:off x="551543" y="999067"/>
            <a:ext cx="9673770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b="1"/>
              <a:t>Bancos e Serviços </a:t>
            </a:r>
            <a:r>
              <a:rPr lang="en-US" b="1" err="1"/>
              <a:t>Financeiros</a:t>
            </a:r>
            <a:r>
              <a:rPr lang="en-US" b="1"/>
              <a:t>:</a:t>
            </a:r>
          </a:p>
          <a:p>
            <a:pPr algn="just"/>
            <a:endParaRPr lang="en-US" b="1"/>
          </a:p>
          <a:p>
            <a:pPr algn="just">
              <a:buFont typeface=""/>
              <a:buChar char="•"/>
            </a:pPr>
            <a:r>
              <a:rPr lang="en-US" b="1"/>
              <a:t>TD Bank:</a:t>
            </a:r>
            <a:r>
              <a:rPr lang="en-US"/>
              <a:t> </a:t>
            </a:r>
            <a:r>
              <a:rPr lang="en-US" b="1"/>
              <a:t>US$ 3 </a:t>
            </a:r>
            <a:r>
              <a:rPr lang="en-US" b="1" err="1"/>
              <a:t>bilhões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perdas</a:t>
            </a:r>
            <a:r>
              <a:rPr lang="en-US"/>
              <a:t>. (</a:t>
            </a:r>
            <a:r>
              <a:rPr lang="en-US" err="1"/>
              <a:t>NeoFeed</a:t>
            </a:r>
            <a:r>
              <a:rPr lang="en-US"/>
              <a:t>)</a:t>
            </a:r>
          </a:p>
          <a:p>
            <a:pPr algn="just">
              <a:buFont typeface=""/>
              <a:buChar char="•"/>
            </a:pPr>
            <a:r>
              <a:rPr lang="en-US" b="1"/>
              <a:t>Citibank:</a:t>
            </a:r>
            <a:r>
              <a:rPr lang="en-US"/>
              <a:t> Um </a:t>
            </a:r>
            <a:r>
              <a:rPr lang="en-US" err="1"/>
              <a:t>erro</a:t>
            </a:r>
            <a:r>
              <a:rPr lang="en-US"/>
              <a:t> </a:t>
            </a:r>
            <a:r>
              <a:rPr lang="en-US" err="1"/>
              <a:t>administrativo</a:t>
            </a:r>
            <a:r>
              <a:rPr lang="en-US"/>
              <a:t> </a:t>
            </a:r>
            <a:r>
              <a:rPr lang="en-US" err="1"/>
              <a:t>evou</a:t>
            </a:r>
            <a:r>
              <a:rPr lang="en-US"/>
              <a:t> à </a:t>
            </a:r>
            <a:r>
              <a:rPr lang="en-US" err="1"/>
              <a:t>dispersão</a:t>
            </a:r>
            <a:r>
              <a:rPr lang="en-US"/>
              <a:t> </a:t>
            </a:r>
            <a:r>
              <a:rPr lang="en-US" err="1"/>
              <a:t>acidental</a:t>
            </a:r>
            <a:r>
              <a:rPr lang="en-US"/>
              <a:t> de </a:t>
            </a:r>
            <a:r>
              <a:rPr lang="en-US" b="1"/>
              <a:t>US$ 900 </a:t>
            </a:r>
            <a:r>
              <a:rPr lang="en-US" b="1" err="1"/>
              <a:t>milhões</a:t>
            </a:r>
            <a:r>
              <a:rPr lang="en-US"/>
              <a:t>.</a:t>
            </a:r>
          </a:p>
          <a:p>
            <a:pPr algn="just">
              <a:buFont typeface=""/>
              <a:buChar char="•"/>
            </a:pPr>
            <a:r>
              <a:rPr lang="en-US" b="1" err="1"/>
              <a:t>Setor</a:t>
            </a:r>
            <a:r>
              <a:rPr lang="en-US" b="1"/>
              <a:t> </a:t>
            </a:r>
            <a:r>
              <a:rPr lang="en-US" b="1" err="1"/>
              <a:t>Financeiro</a:t>
            </a:r>
            <a:r>
              <a:rPr lang="en-US" b="1"/>
              <a:t> Global:</a:t>
            </a:r>
            <a:r>
              <a:rPr lang="en-US"/>
              <a:t> </a:t>
            </a:r>
            <a:r>
              <a:rPr lang="en-US" err="1"/>
              <a:t>Perdas</a:t>
            </a:r>
            <a:r>
              <a:rPr lang="en-US"/>
              <a:t> de </a:t>
            </a:r>
            <a:r>
              <a:rPr lang="en-US" b="1"/>
              <a:t>US$ 12 </a:t>
            </a:r>
            <a:r>
              <a:rPr lang="en-US" b="1" err="1"/>
              <a:t>bilhões</a:t>
            </a:r>
            <a:r>
              <a:rPr lang="en-US"/>
              <a:t> </a:t>
            </a:r>
            <a:r>
              <a:rPr lang="en-US" err="1"/>
              <a:t>devido</a:t>
            </a:r>
            <a:r>
              <a:rPr lang="en-US"/>
              <a:t> a </a:t>
            </a:r>
            <a:r>
              <a:rPr lang="en-US" err="1"/>
              <a:t>mais</a:t>
            </a:r>
            <a:r>
              <a:rPr lang="en-US"/>
              <a:t> de 20 mil </a:t>
            </a:r>
            <a:r>
              <a:rPr lang="en-US" err="1"/>
              <a:t>ataques</a:t>
            </a:r>
            <a:r>
              <a:rPr lang="en-US"/>
              <a:t>.</a:t>
            </a:r>
          </a:p>
          <a:p>
            <a:pPr algn="just">
              <a:buFont typeface=""/>
              <a:buChar char="•"/>
            </a:pPr>
            <a:r>
              <a:rPr lang="en-US" b="1"/>
              <a:t>Mizuho Securities:</a:t>
            </a:r>
            <a:r>
              <a:rPr lang="en-US"/>
              <a:t> Uma "</a:t>
            </a:r>
            <a:r>
              <a:rPr lang="en-US" err="1"/>
              <a:t>pequena</a:t>
            </a:r>
            <a:r>
              <a:rPr lang="en-US"/>
              <a:t> </a:t>
            </a:r>
            <a:r>
              <a:rPr lang="en-US" err="1"/>
              <a:t>falha</a:t>
            </a:r>
            <a:r>
              <a:rPr lang="en-US"/>
              <a:t> humana" </a:t>
            </a:r>
            <a:r>
              <a:rPr lang="en-US" err="1"/>
              <a:t>resultou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b="1"/>
              <a:t>US$ 225 </a:t>
            </a:r>
            <a:r>
              <a:rPr lang="en-US" b="1" err="1"/>
              <a:t>milhões</a:t>
            </a:r>
            <a:r>
              <a:rPr lang="en-US" b="1"/>
              <a:t>.</a:t>
            </a:r>
          </a:p>
          <a:p>
            <a:pPr algn="just"/>
            <a:endParaRPr lang="en-US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E726155-5D27-AD6A-192C-CD7719792B78}"/>
              </a:ext>
            </a:extLst>
          </p:cNvPr>
          <p:cNvSpPr txBox="1"/>
          <p:nvPr/>
        </p:nvSpPr>
        <p:spPr>
          <a:xfrm>
            <a:off x="599922" y="2752874"/>
            <a:ext cx="11064723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Indústria e </a:t>
            </a:r>
            <a:r>
              <a:rPr lang="en-US" b="1" err="1"/>
              <a:t>Operações</a:t>
            </a:r>
            <a:r>
              <a:rPr lang="en-US" b="1"/>
              <a:t>:</a:t>
            </a:r>
            <a:endParaRPr lang="pt-BR"/>
          </a:p>
          <a:p>
            <a:endParaRPr lang="en-US" b="1"/>
          </a:p>
          <a:p>
            <a:pPr marL="228600" lvl="1" indent="-228600">
              <a:buFont typeface=""/>
              <a:buChar char="•"/>
            </a:pPr>
            <a:r>
              <a:rPr lang="en-US" b="1" err="1"/>
              <a:t>Desperdício</a:t>
            </a:r>
            <a:r>
              <a:rPr lang="en-US" b="1"/>
              <a:t> </a:t>
            </a:r>
            <a:r>
              <a:rPr lang="en-US" b="1" err="1"/>
              <a:t>na</a:t>
            </a:r>
            <a:r>
              <a:rPr lang="en-US" b="1"/>
              <a:t> Indústria </a:t>
            </a:r>
            <a:r>
              <a:rPr lang="en-US" b="1" err="1"/>
              <a:t>Automotiva</a:t>
            </a:r>
            <a:r>
              <a:rPr lang="en-US" b="1"/>
              <a:t> (Geral):</a:t>
            </a:r>
            <a:r>
              <a:rPr lang="en-US"/>
              <a:t> Chega a </a:t>
            </a:r>
            <a:r>
              <a:rPr lang="en-US" b="1"/>
              <a:t>R$ 47 </a:t>
            </a:r>
            <a:r>
              <a:rPr lang="en-US" b="1" err="1"/>
              <a:t>bilhões</a:t>
            </a:r>
            <a:r>
              <a:rPr lang="en-US"/>
              <a:t>  </a:t>
            </a:r>
            <a:r>
              <a:rPr lang="en-US" b="1"/>
              <a:t>Deepwater Horizon (BP):</a:t>
            </a:r>
            <a:r>
              <a:rPr lang="en-US"/>
              <a:t> O </a:t>
            </a:r>
            <a:r>
              <a:rPr lang="en-US" err="1"/>
              <a:t>desastre</a:t>
            </a:r>
            <a:r>
              <a:rPr lang="en-US"/>
              <a:t>, </a:t>
            </a:r>
            <a:r>
              <a:rPr lang="en-US" err="1"/>
              <a:t>atribuído</a:t>
            </a:r>
            <a:r>
              <a:rPr lang="en-US"/>
              <a:t> a </a:t>
            </a:r>
            <a:r>
              <a:rPr lang="en-US" err="1"/>
              <a:t>erros</a:t>
            </a:r>
            <a:r>
              <a:rPr lang="en-US"/>
              <a:t> </a:t>
            </a:r>
            <a:r>
              <a:rPr lang="en-US" err="1"/>
              <a:t>humanos</a:t>
            </a:r>
            <a:r>
              <a:rPr lang="en-US"/>
              <a:t>, </a:t>
            </a:r>
            <a:r>
              <a:rPr lang="en-US" err="1"/>
              <a:t>resultou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custos </a:t>
            </a:r>
            <a:r>
              <a:rPr lang="en-US" err="1"/>
              <a:t>superiores</a:t>
            </a:r>
            <a:r>
              <a:rPr lang="en-US"/>
              <a:t> a </a:t>
            </a:r>
            <a:r>
              <a:rPr lang="en-US" b="1"/>
              <a:t>US$ 40 </a:t>
            </a:r>
            <a:r>
              <a:rPr lang="en-US" b="1" err="1"/>
              <a:t>bilhões</a:t>
            </a:r>
            <a:r>
              <a:rPr lang="en-US"/>
              <a:t>. </a:t>
            </a:r>
            <a:r>
              <a:rPr lang="en-US" i="1"/>
              <a:t>(NASA Technical Reports Server)</a:t>
            </a:r>
          </a:p>
          <a:p>
            <a:pPr marL="228600" lvl="1" indent="-228600">
              <a:buFont typeface=""/>
              <a:buChar char="•"/>
            </a:pPr>
            <a:endParaRPr lang="en-US"/>
          </a:p>
          <a:p>
            <a:r>
              <a:rPr lang="en-US" b="1" err="1"/>
              <a:t>Cibersegurança</a:t>
            </a:r>
            <a:r>
              <a:rPr lang="en-US" b="1"/>
              <a:t> e Dados:</a:t>
            </a:r>
          </a:p>
          <a:p>
            <a:endParaRPr lang="en-US" b="1"/>
          </a:p>
          <a:p>
            <a:pPr marL="228600" lvl="1" indent="-228600" algn="just">
              <a:buFont typeface=""/>
              <a:buChar char="•"/>
            </a:pPr>
            <a:r>
              <a:rPr lang="en-US" b="1" err="1"/>
              <a:t>Empresas</a:t>
            </a:r>
            <a:r>
              <a:rPr lang="en-US" b="1"/>
              <a:t> (Global):</a:t>
            </a:r>
            <a:r>
              <a:rPr lang="en-US"/>
              <a:t> </a:t>
            </a:r>
            <a:r>
              <a:rPr lang="en-US" err="1"/>
              <a:t>Pequenos</a:t>
            </a:r>
            <a:r>
              <a:rPr lang="en-US"/>
              <a:t> </a:t>
            </a:r>
            <a:r>
              <a:rPr lang="en-US" err="1"/>
              <a:t>erros</a:t>
            </a:r>
            <a:r>
              <a:rPr lang="en-US"/>
              <a:t> </a:t>
            </a:r>
            <a:r>
              <a:rPr lang="en-US" err="1"/>
              <a:t>humanos</a:t>
            </a:r>
            <a:r>
              <a:rPr lang="en-US"/>
              <a:t> </a:t>
            </a:r>
            <a:r>
              <a:rPr lang="en-US" err="1"/>
              <a:t>em</a:t>
            </a:r>
            <a:r>
              <a:rPr lang="en-US"/>
              <a:t> </a:t>
            </a:r>
            <a:r>
              <a:rPr lang="en-US" err="1"/>
              <a:t>negócios</a:t>
            </a:r>
            <a:r>
              <a:rPr lang="en-US"/>
              <a:t> </a:t>
            </a:r>
            <a:r>
              <a:rPr lang="en-US" err="1"/>
              <a:t>custam</a:t>
            </a:r>
            <a:r>
              <a:rPr lang="en-US"/>
              <a:t> </a:t>
            </a:r>
            <a:r>
              <a:rPr lang="en-US" err="1"/>
              <a:t>às</a:t>
            </a:r>
            <a:r>
              <a:rPr lang="en-US"/>
              <a:t> </a:t>
            </a:r>
            <a:r>
              <a:rPr lang="en-US" err="1"/>
              <a:t>empresas</a:t>
            </a:r>
            <a:r>
              <a:rPr lang="en-US"/>
              <a:t> </a:t>
            </a:r>
            <a:r>
              <a:rPr lang="en-US" b="1"/>
              <a:t>US$ 3.1 </a:t>
            </a:r>
            <a:r>
              <a:rPr lang="en-US" b="1" err="1"/>
              <a:t>trilhões</a:t>
            </a:r>
            <a:r>
              <a:rPr lang="en-US" b="1"/>
              <a:t> </a:t>
            </a:r>
            <a:r>
              <a:rPr lang="en-US" b="1" err="1"/>
              <a:t>por</a:t>
            </a:r>
            <a:r>
              <a:rPr lang="en-US" b="1"/>
              <a:t> </a:t>
            </a:r>
            <a:r>
              <a:rPr lang="en-US" b="1" err="1"/>
              <a:t>ano</a:t>
            </a:r>
            <a:r>
              <a:rPr lang="en-US"/>
              <a:t> </a:t>
            </a:r>
            <a:r>
              <a:rPr lang="en-US" err="1"/>
              <a:t>globalmente</a:t>
            </a:r>
            <a:r>
              <a:rPr lang="en-US"/>
              <a:t>  </a:t>
            </a:r>
            <a:r>
              <a:rPr lang="en-US" i="1"/>
              <a:t>(TST Technology)</a:t>
            </a:r>
          </a:p>
          <a:p>
            <a:pPr marL="228600" lvl="1" indent="-228600">
              <a:buFont typeface=""/>
              <a:buChar char="•"/>
            </a:pPr>
            <a:r>
              <a:rPr lang="en-US" b="1" err="1"/>
              <a:t>Violações</a:t>
            </a:r>
            <a:r>
              <a:rPr lang="en-US" b="1"/>
              <a:t> de Dados:</a:t>
            </a:r>
            <a:r>
              <a:rPr lang="en-US"/>
              <a:t> Erros </a:t>
            </a:r>
            <a:r>
              <a:rPr lang="en-US" err="1"/>
              <a:t>humanos</a:t>
            </a:r>
            <a:r>
              <a:rPr lang="en-US"/>
              <a:t> </a:t>
            </a:r>
            <a:r>
              <a:rPr lang="en-US" err="1"/>
              <a:t>contribuíram</a:t>
            </a:r>
            <a:r>
              <a:rPr lang="en-US"/>
              <a:t> para </a:t>
            </a:r>
            <a:r>
              <a:rPr lang="en-US" b="1"/>
              <a:t>95% das </a:t>
            </a:r>
            <a:r>
              <a:rPr lang="en-US" b="1" err="1"/>
              <a:t>violações</a:t>
            </a:r>
            <a:r>
              <a:rPr lang="en-US" b="1"/>
              <a:t> de dados </a:t>
            </a:r>
            <a:r>
              <a:rPr lang="en-US" b="1" err="1"/>
              <a:t>em</a:t>
            </a:r>
            <a:r>
              <a:rPr lang="en-US" b="1"/>
              <a:t> 2024</a:t>
            </a:r>
            <a:r>
              <a:rPr lang="en-US"/>
              <a:t>. </a:t>
            </a:r>
            <a:r>
              <a:rPr lang="en-US" i="1"/>
              <a:t>(Mimecast via </a:t>
            </a:r>
            <a:r>
              <a:rPr lang="en-US" i="1" err="1"/>
              <a:t>TecMundo</a:t>
            </a:r>
            <a:r>
              <a:rPr lang="en-US" i="1"/>
              <a:t>)</a:t>
            </a:r>
          </a:p>
          <a:p>
            <a:pPr marL="228600" lvl="1" indent="-228600">
              <a:buFont typeface=""/>
              <a:buChar char="•"/>
            </a:pPr>
            <a:r>
              <a:rPr lang="en-US" b="1" err="1"/>
              <a:t>Setor</a:t>
            </a:r>
            <a:r>
              <a:rPr lang="en-US" b="1"/>
              <a:t> de </a:t>
            </a:r>
            <a:r>
              <a:rPr lang="en-US" b="1" err="1"/>
              <a:t>Saúde</a:t>
            </a:r>
            <a:r>
              <a:rPr lang="en-US" b="1"/>
              <a:t>:</a:t>
            </a:r>
            <a:r>
              <a:rPr lang="en-US"/>
              <a:t> </a:t>
            </a:r>
            <a:r>
              <a:rPr lang="en-US" err="1"/>
              <a:t>erros</a:t>
            </a:r>
            <a:r>
              <a:rPr lang="en-US"/>
              <a:t> </a:t>
            </a:r>
            <a:r>
              <a:rPr lang="en-US" err="1"/>
              <a:t>manuais</a:t>
            </a:r>
            <a:r>
              <a:rPr lang="en-US"/>
              <a:t>, </a:t>
            </a:r>
            <a:r>
              <a:rPr lang="en-US" err="1"/>
              <a:t>custa</a:t>
            </a:r>
            <a:r>
              <a:rPr lang="en-US"/>
              <a:t> </a:t>
            </a:r>
            <a:r>
              <a:rPr lang="en-US" err="1"/>
              <a:t>coletivamente</a:t>
            </a:r>
            <a:r>
              <a:rPr lang="en-US"/>
              <a:t> à </a:t>
            </a:r>
            <a:r>
              <a:rPr lang="en-US" err="1"/>
              <a:t>indústria</a:t>
            </a:r>
            <a:r>
              <a:rPr lang="en-US"/>
              <a:t> de </a:t>
            </a:r>
            <a:r>
              <a:rPr lang="en-US" err="1"/>
              <a:t>saúde</a:t>
            </a:r>
            <a:r>
              <a:rPr lang="en-US"/>
              <a:t> </a:t>
            </a:r>
            <a:r>
              <a:rPr lang="en-US" b="1"/>
              <a:t>US$ 2.1 </a:t>
            </a:r>
            <a:r>
              <a:rPr lang="en-US" b="1" err="1"/>
              <a:t>bilhões</a:t>
            </a:r>
            <a:r>
              <a:rPr lang="en-US" b="1"/>
              <a:t> </a:t>
            </a:r>
            <a:r>
              <a:rPr lang="en-US" b="1" err="1"/>
              <a:t>anualmente</a:t>
            </a:r>
            <a:r>
              <a:rPr lang="en-US"/>
              <a:t>. </a:t>
            </a:r>
            <a:r>
              <a:rPr lang="en-US" i="1"/>
              <a:t>(Maruti </a:t>
            </a:r>
            <a:r>
              <a:rPr lang="en-US" i="1" err="1"/>
              <a:t>Techlabs</a:t>
            </a:r>
            <a:r>
              <a:rPr lang="en-US" sz="2000" b="1">
                <a:solidFill>
                  <a:srgbClr val="000000"/>
                </a:solidFill>
              </a:rPr>
              <a:t>)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C3F49765-242D-4F1B-A825-119F5329EC5C}"/>
              </a:ext>
            </a:extLst>
          </p:cNvPr>
          <p:cNvSpPr/>
          <p:nvPr/>
        </p:nvSpPr>
        <p:spPr>
          <a:xfrm>
            <a:off x="909900" y="2754530"/>
            <a:ext cx="10017441" cy="15248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400" b="1">
                <a:solidFill>
                  <a:schemeClr val="tx1"/>
                </a:solidFill>
              </a:rPr>
              <a:t>ACREDITAMOS QUE: PESSOAS CERTAS NO LUGAR CERTO, GERA MAIOR PRODUTIVIDADE E REDUÇÃO DE PERDAS NAS OPERAÇÕES!!!</a:t>
            </a:r>
          </a:p>
        </p:txBody>
      </p:sp>
    </p:spTree>
    <p:extLst>
      <p:ext uri="{BB962C8B-B14F-4D97-AF65-F5344CB8AC3E}">
        <p14:creationId xmlns:p14="http://schemas.microsoft.com/office/powerpoint/2010/main" val="159896303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37357-ACD5-8E30-7766-0398B7584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8EF1C250-0659-E969-7974-709AC0B4B21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 smtClean="0">
                <a:solidFill>
                  <a:schemeClr val="tx1"/>
                </a:solidFill>
              </a:rPr>
              <a:pPr rtl="0"/>
              <a:t>13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B44AC5E3-68ED-4A3F-8E74-7BB653AB7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34" y="379503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  <a:ea typeface="+mj-lt"/>
                <a:cs typeface="+mj-lt"/>
              </a:rPr>
              <a:t>Fluxograma de Telas (Candidato)</a:t>
            </a:r>
          </a:p>
        </p:txBody>
      </p:sp>
      <p:pic>
        <p:nvPicPr>
          <p:cNvPr id="2" name="Imagem 1" descr="Diagrama&#10;&#10;O conteúdo gerado por IA pode estar incorreto.">
            <a:extLst>
              <a:ext uri="{FF2B5EF4-FFF2-40B4-BE49-F238E27FC236}">
                <a16:creationId xmlns:a16="http://schemas.microsoft.com/office/drawing/2014/main" id="{A9BC429D-EB08-37F4-0CBA-A79EBF988F5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70" b="7895"/>
          <a:stretch>
            <a:fillRect/>
          </a:stretch>
        </p:blipFill>
        <p:spPr>
          <a:xfrm>
            <a:off x="951601" y="1715758"/>
            <a:ext cx="9023606" cy="3742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01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CD5626-289A-A62B-0E30-F59FA508F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E6DFCF8-60C8-BE15-B1DB-FFB3E0B7C7E9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14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76EE8A6D-7B42-2621-B3D2-FDBDF3D0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634" y="379503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  <a:ea typeface="+mj-lt"/>
                <a:cs typeface="+mj-lt"/>
              </a:rPr>
              <a:t>Fluxograma de Telas (Empresa)</a:t>
            </a:r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8FC22549-AB93-7064-91BB-E97735FCAC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70" b="7519"/>
          <a:stretch>
            <a:fillRect/>
          </a:stretch>
        </p:blipFill>
        <p:spPr>
          <a:xfrm>
            <a:off x="965979" y="1715758"/>
            <a:ext cx="8491644" cy="3541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9088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CFC65B13-DBA7-CB3E-F251-880122C1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de Login)</a:t>
            </a:r>
            <a:endParaRPr lang="pt-BR">
              <a:latin typeface="Bookman Old Style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701003A-1258-C8AB-E292-CE0E5E612B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15</a:t>
            </a:fld>
            <a:endParaRPr lang="pt-BR" sz="2000" b="1">
              <a:solidFill>
                <a:schemeClr val="tx1"/>
              </a:solidFill>
            </a:endParaRPr>
          </a:p>
        </p:txBody>
      </p:sp>
      <p:pic>
        <p:nvPicPr>
          <p:cNvPr id="6" name="Gráfico 5" descr="Um robô com um braço levantado">
            <a:extLst>
              <a:ext uri="{FF2B5EF4-FFF2-40B4-BE49-F238E27FC236}">
                <a16:creationId xmlns:a16="http://schemas.microsoft.com/office/drawing/2014/main" id="{B09B9FE3-11E2-E900-B78B-A70EE87274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1961" y="4007146"/>
            <a:ext cx="3228999" cy="3268192"/>
          </a:xfrm>
          <a:prstGeom prst="rect">
            <a:avLst/>
          </a:prstGeom>
        </p:spPr>
      </p:pic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0223D2A7-6754-7D86-698D-5F683B464B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2262" y="1706379"/>
            <a:ext cx="3432589" cy="497562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514052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0AF9D-999B-2945-CA6B-3BEB9D69C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C0509F47-BBA3-1017-1D46-FD26263AF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de Cadastro)</a:t>
            </a:r>
            <a:endParaRPr lang="pt-BR">
              <a:latin typeface="Bookman Old Style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6BE8935-1BEC-2416-98DE-342AE0B6F4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16</a:t>
            </a:fld>
            <a:endParaRPr lang="pt-BR" sz="2000" b="1">
              <a:solidFill>
                <a:schemeClr val="tx1"/>
              </a:solidFill>
            </a:endParaRPr>
          </a:p>
        </p:txBody>
      </p:sp>
      <p:pic>
        <p:nvPicPr>
          <p:cNvPr id="8" name="Imagem 7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7DC7B7C7-CD0F-8AAD-BCF5-4E12FAA09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2188" y="1711614"/>
            <a:ext cx="5488550" cy="43469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" name="Gráfico 2" descr="Um robô com um braço levantado">
            <a:extLst>
              <a:ext uri="{FF2B5EF4-FFF2-40B4-BE49-F238E27FC236}">
                <a16:creationId xmlns:a16="http://schemas.microsoft.com/office/drawing/2014/main" id="{07D5B1CE-1358-C2E9-DC5D-EDD2680F7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961" y="4007146"/>
            <a:ext cx="3228999" cy="326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9438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7A4DC-1218-1C1F-B589-83CBB54D09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08D2F54-C326-2B70-DCCD-45D46FEB336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17</a:t>
            </a:fld>
            <a:endParaRPr lang="pt-BR" sz="2000" b="1">
              <a:solidFill>
                <a:schemeClr val="tx1"/>
              </a:solidFill>
            </a:endParaRPr>
          </a:p>
        </p:txBody>
      </p:sp>
      <p:pic>
        <p:nvPicPr>
          <p:cNvPr id="8" name="Imagem 7" descr="Interface gráfica do usuário, Aplicativo, Teams&#10;&#10;O conteúdo gerado por IA pode estar incorreto.">
            <a:extLst>
              <a:ext uri="{FF2B5EF4-FFF2-40B4-BE49-F238E27FC236}">
                <a16:creationId xmlns:a16="http://schemas.microsoft.com/office/drawing/2014/main" id="{7B3CBDBF-AC4D-39C4-3E2F-9730CC1ADE3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408" t="241" b="6988"/>
          <a:stretch>
            <a:fillRect/>
          </a:stretch>
        </p:blipFill>
        <p:spPr>
          <a:xfrm>
            <a:off x="1845129" y="1331459"/>
            <a:ext cx="6964572" cy="5416332"/>
          </a:xfrm>
          <a:prstGeom prst="rect">
            <a:avLst/>
          </a:prstGeom>
        </p:spPr>
      </p:pic>
      <p:sp>
        <p:nvSpPr>
          <p:cNvPr id="3" name="Título 10">
            <a:extLst>
              <a:ext uri="{FF2B5EF4-FFF2-40B4-BE49-F238E27FC236}">
                <a16:creationId xmlns:a16="http://schemas.microsoft.com/office/drawing/2014/main" id="{11543886-E7AF-BE8C-0DB5-AA71BFB37A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35088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de Analise do Candidato)</a:t>
            </a:r>
            <a:endParaRPr lang="pt-BR">
              <a:latin typeface="Bookman Old Style"/>
            </a:endParaRPr>
          </a:p>
        </p:txBody>
      </p:sp>
    </p:spTree>
    <p:extLst>
      <p:ext uri="{BB962C8B-B14F-4D97-AF65-F5344CB8AC3E}">
        <p14:creationId xmlns:p14="http://schemas.microsoft.com/office/powerpoint/2010/main" val="5355427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3427EB-3333-941B-FF48-83685A2AF4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D9388F7-3C94-DE05-7BE5-0CD6F203A94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18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3DA7F847-BC6A-C176-51CD-D4E8704DF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35088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de Analise do Candidato)</a:t>
            </a:r>
            <a:endParaRPr lang="pt-BR">
              <a:latin typeface="Bookman Old Style"/>
            </a:endParaRPr>
          </a:p>
        </p:txBody>
      </p:sp>
      <p:pic>
        <p:nvPicPr>
          <p:cNvPr id="2" name="Imagem 1" descr="Interface gráfica do usuário, Texto, Aplicativo, Email&#10;&#10;O conteúdo gerado por IA pode estar incorreto.">
            <a:extLst>
              <a:ext uri="{FF2B5EF4-FFF2-40B4-BE49-F238E27FC236}">
                <a16:creationId xmlns:a16="http://schemas.microsoft.com/office/drawing/2014/main" id="{E77D1F25-4A32-8D81-406F-06064C18F57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-1096" b="11346"/>
          <a:stretch>
            <a:fillRect/>
          </a:stretch>
        </p:blipFill>
        <p:spPr>
          <a:xfrm>
            <a:off x="2174884" y="1466490"/>
            <a:ext cx="6634607" cy="4830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506176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02652C-8209-F7A4-14E7-48884A972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3242145-1F68-9FAC-C47D-3CA15079EE4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19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18B5246D-D104-D2B3-B228-F44BD33B7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35088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de </a:t>
            </a:r>
            <a:r>
              <a:rPr lang="pt-BR" sz="3300">
                <a:latin typeface="Bookman Old Style"/>
                <a:ea typeface="+mj-lt"/>
                <a:cs typeface="+mj-lt"/>
              </a:rPr>
              <a:t>Lista de Vagas Compatíveis)</a:t>
            </a:r>
            <a:endParaRPr lang="pt-BR">
              <a:latin typeface="Bookman Old Style"/>
              <a:ea typeface="+mj-lt"/>
              <a:cs typeface="+mj-lt"/>
            </a:endParaRPr>
          </a:p>
        </p:txBody>
      </p:sp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08BBCD73-5A35-31DE-5B6C-CA8FF8E8AE3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8333"/>
          <a:stretch>
            <a:fillRect/>
          </a:stretch>
        </p:blipFill>
        <p:spPr>
          <a:xfrm>
            <a:off x="819509" y="1713240"/>
            <a:ext cx="9503436" cy="446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0135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TRO LOGO MATCH JOBS">
            <a:hlinkClick r:id="" action="ppaction://media"/>
            <a:extLst>
              <a:ext uri="{FF2B5EF4-FFF2-40B4-BE49-F238E27FC236}">
                <a16:creationId xmlns:a16="http://schemas.microsoft.com/office/drawing/2014/main" id="{5BC3F902-F10C-10E9-5ABE-83359A56F8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" y="3866"/>
            <a:ext cx="12205252" cy="68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93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05BEE5-6333-2374-2F68-1E5C48F5D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3AF6697-0692-DBD9-67B8-129A3C6F2DE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20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D7587BBA-EC67-FDB7-88B3-63AEC5611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35088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do</a:t>
            </a:r>
            <a:r>
              <a:rPr lang="pt-BR" sz="3300">
                <a:latin typeface="Bookman Old Style"/>
                <a:ea typeface="+mj-lt"/>
                <a:cs typeface="+mj-lt"/>
              </a:rPr>
              <a:t> Perfil do Candidato)</a:t>
            </a:r>
            <a:endParaRPr lang="pt-BR">
              <a:latin typeface="Bookman Old Style"/>
              <a:ea typeface="+mj-lt"/>
              <a:cs typeface="+mj-lt"/>
            </a:endParaRPr>
          </a:p>
        </p:txBody>
      </p:sp>
      <p:pic>
        <p:nvPicPr>
          <p:cNvPr id="2" name="Imagem 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FB5F3D73-0A04-510C-6C09-ED1CD5DB86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542" t="-659" r="4883" b="8991"/>
          <a:stretch>
            <a:fillRect/>
          </a:stretch>
        </p:blipFill>
        <p:spPr>
          <a:xfrm>
            <a:off x="2421710" y="1473038"/>
            <a:ext cx="5825682" cy="5079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06736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48259F-1175-A5DC-5341-3F24153CE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641EBCC-1585-63BF-E7F2-7B3A9D7FDF6D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21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0855B8BF-B01D-2AE7-7707-4B2790611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35088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do</a:t>
            </a:r>
            <a:r>
              <a:rPr lang="pt-BR" sz="3300">
                <a:latin typeface="Bookman Old Style"/>
                <a:ea typeface="+mj-lt"/>
                <a:cs typeface="+mj-lt"/>
              </a:rPr>
              <a:t> Perfil do Candidato)</a:t>
            </a:r>
            <a:endParaRPr lang="pt-BR">
              <a:latin typeface="Bookman Old Style"/>
              <a:ea typeface="+mj-lt"/>
              <a:cs typeface="+mj-lt"/>
            </a:endParaRPr>
          </a:p>
        </p:txBody>
      </p:sp>
      <p:pic>
        <p:nvPicPr>
          <p:cNvPr id="5" name="Imagem 4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89CFC634-8BDB-6CD0-879D-411198E7E8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6" r="1867" b="11116"/>
          <a:stretch>
            <a:fillRect/>
          </a:stretch>
        </p:blipFill>
        <p:spPr>
          <a:xfrm>
            <a:off x="2249719" y="1480868"/>
            <a:ext cx="6345907" cy="505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3921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0E6EC5-EE30-470B-940A-0C1FAA6777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E3AFC9A-E14D-195A-AF86-95A8C2BD980A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22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79F5F590-B9BF-A2E6-D865-D1D707782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35088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de Candidatura Candidato) Parte 1</a:t>
            </a:r>
            <a:endParaRPr lang="pt-BR" sz="3300">
              <a:latin typeface="Bookman Old Style"/>
              <a:ea typeface="+mj-lt"/>
              <a:cs typeface="+mj-lt"/>
            </a:endParaRPr>
          </a:p>
        </p:txBody>
      </p:sp>
      <p:pic>
        <p:nvPicPr>
          <p:cNvPr id="2" name="Imagem 1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926F189F-EC06-4B95-0363-1A4424A77C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183" t="11581" r="129" b="7249"/>
          <a:stretch>
            <a:fillRect/>
          </a:stretch>
        </p:blipFill>
        <p:spPr>
          <a:xfrm>
            <a:off x="937054" y="1709352"/>
            <a:ext cx="9756452" cy="441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4071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D0ABD-A79F-2038-B90F-14FEB1810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0EBEEBE-43F7-F0ED-F7FC-5B15E0F4FAE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23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59D6D6F0-7310-C230-1E71-2325A9CED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35088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de Candidatura Candidato) Parte 2</a:t>
            </a:r>
            <a:endParaRPr lang="pt-BR" sz="3300">
              <a:latin typeface="Bookman Old Style"/>
              <a:ea typeface="+mj-lt"/>
              <a:cs typeface="+mj-lt"/>
            </a:endParaRPr>
          </a:p>
        </p:txBody>
      </p:sp>
      <p:pic>
        <p:nvPicPr>
          <p:cNvPr id="5" name="Imagem 4" descr="Tela de computador com 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E9712AF2-B77C-65F4-752F-B38C3C0B4CC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9178" r="-22" b="16817"/>
          <a:stretch>
            <a:fillRect/>
          </a:stretch>
        </p:blipFill>
        <p:spPr>
          <a:xfrm>
            <a:off x="823784" y="1834227"/>
            <a:ext cx="10186649" cy="424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75497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BF911-769D-3CDA-0293-BE6EE4CE10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C57F24A7-905D-92C1-BCAB-C5F5A4E9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 smtClean="0"/>
              <a:pPr rtl="0"/>
              <a:t>24</a:t>
            </a:fld>
            <a:endParaRPr lang="pt-BR" sz="2000" b="1"/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016D939E-2A40-A845-5BD1-8CB1FEB22F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35088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Dashboard Empresa (Lista de Vagas)</a:t>
            </a:r>
            <a:endParaRPr lang="pt-BR" sz="3300">
              <a:latin typeface="Bookman Old Style"/>
              <a:ea typeface="+mj-lt"/>
              <a:cs typeface="+mj-lt"/>
            </a:endParaRPr>
          </a:p>
        </p:txBody>
      </p:sp>
      <p:pic>
        <p:nvPicPr>
          <p:cNvPr id="2" name="Imagem 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763862E3-F786-CDD0-B743-0686BF3C52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33" t="16366" b="4852"/>
          <a:stretch>
            <a:fillRect/>
          </a:stretch>
        </p:blipFill>
        <p:spPr>
          <a:xfrm>
            <a:off x="1056634" y="1719648"/>
            <a:ext cx="10074767" cy="4465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6707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9E8705-BCAB-4276-1534-9F8A3F12A6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F6CCA90-4AC7-F09C-8ABF-E1346F13F458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 smtClean="0"/>
              <a:pPr rtl="0"/>
              <a:t>25</a:t>
            </a:fld>
            <a:endParaRPr lang="pt-BR" sz="2000" b="1"/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61AD102D-4FB4-2921-3CED-63AF64D016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35088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Dashboard Empresa (</a:t>
            </a:r>
            <a:r>
              <a:rPr lang="pt-BR" sz="3300" err="1">
                <a:latin typeface="Bookman Old Style"/>
              </a:rPr>
              <a:t>Incial</a:t>
            </a:r>
            <a:r>
              <a:rPr lang="pt-BR" sz="3300">
                <a:latin typeface="Bookman Old Style"/>
              </a:rPr>
              <a:t>)</a:t>
            </a:r>
            <a:endParaRPr lang="pt-BR" sz="3300">
              <a:latin typeface="Bookman Old Style"/>
              <a:ea typeface="+mj-lt"/>
              <a:cs typeface="+mj-lt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D9D1FE9-61D1-FF16-DF18-EDA24105D69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77" t="9760" r="-12" b="5314"/>
          <a:stretch>
            <a:fillRect/>
          </a:stretch>
        </p:blipFill>
        <p:spPr>
          <a:xfrm>
            <a:off x="975360" y="1465385"/>
            <a:ext cx="9834741" cy="4687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5391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DB894-3CBA-EF9D-F846-7E35DF49AA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04ADB77-BCE0-0D70-4841-6E1514630F7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26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4FFFEEC8-BAAE-DEC4-BFD0-CBA582422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35088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Dashboard Empresa (Vagas Abertas)</a:t>
            </a:r>
            <a:endParaRPr lang="pt-BR" sz="3300">
              <a:latin typeface="Bookman Old Style"/>
              <a:ea typeface="+mj-lt"/>
              <a:cs typeface="+mj-lt"/>
            </a:endParaRPr>
          </a:p>
        </p:txBody>
      </p:sp>
      <p:pic>
        <p:nvPicPr>
          <p:cNvPr id="2" name="Imagem 1" descr="Tela de celular com publicação numa rede social&#10;&#10;O conteúdo gerado por IA pode estar incorreto.">
            <a:extLst>
              <a:ext uri="{FF2B5EF4-FFF2-40B4-BE49-F238E27FC236}">
                <a16:creationId xmlns:a16="http://schemas.microsoft.com/office/drawing/2014/main" id="{1149D887-98EB-F981-87B8-3361668CDF5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" t="9573" r="96" b="7356"/>
          <a:stretch>
            <a:fillRect/>
          </a:stretch>
        </p:blipFill>
        <p:spPr>
          <a:xfrm>
            <a:off x="1096247" y="1711569"/>
            <a:ext cx="9482575" cy="44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8205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E2E425-586C-6259-F725-622907677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F4DFC15-489B-4042-BEFC-41165BFAA62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27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3" name="Título 10">
            <a:extLst>
              <a:ext uri="{FF2B5EF4-FFF2-40B4-BE49-F238E27FC236}">
                <a16:creationId xmlns:a16="http://schemas.microsoft.com/office/drawing/2014/main" id="{6826141C-3D8D-7813-B92B-BAB19C69E1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823" y="135088"/>
            <a:ext cx="9020355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Dashboard Empresa (Vagas Encerradas)</a:t>
            </a:r>
            <a:endParaRPr lang="pt-BR" sz="3300">
              <a:latin typeface="Bookman Old Style"/>
              <a:ea typeface="+mj-lt"/>
              <a:cs typeface="+mj-lt"/>
            </a:endParaRPr>
          </a:p>
        </p:txBody>
      </p:sp>
      <p:pic>
        <p:nvPicPr>
          <p:cNvPr id="5" name="Imagem 4" descr="Tela de celular com publicação numa rede social&#10;&#10;O conteúdo gerado por IA pode estar incorreto.">
            <a:extLst>
              <a:ext uri="{FF2B5EF4-FFF2-40B4-BE49-F238E27FC236}">
                <a16:creationId xmlns:a16="http://schemas.microsoft.com/office/drawing/2014/main" id="{14DE80E6-A98C-D7B4-F286-75D0B26BD1D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578" r="1359" b="11433"/>
          <a:stretch>
            <a:fillRect/>
          </a:stretch>
        </p:blipFill>
        <p:spPr>
          <a:xfrm>
            <a:off x="949739" y="1843191"/>
            <a:ext cx="10303577" cy="4517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133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C07186-D2FC-EB67-B16F-D443F2A59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7BA1183F-F4BA-EBA8-B4F8-66B8ADD2AC8C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chemeClr val="tx1"/>
                </a:solidFill>
              </a:rPr>
              <a:pPr rtl="0"/>
              <a:t>28</a:t>
            </a:fld>
            <a:endParaRPr lang="pt-BR" sz="2000" b="1">
              <a:solidFill>
                <a:schemeClr val="tx1"/>
              </a:solidFill>
            </a:endParaRP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0679448-D5E3-0F44-CBD4-3EB57BCF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8" name="Imagem 7" descr="Texto&#10;&#10;O conteúdo gerado por IA pode estar incorreto.">
            <a:extLst>
              <a:ext uri="{FF2B5EF4-FFF2-40B4-BE49-F238E27FC236}">
                <a16:creationId xmlns:a16="http://schemas.microsoft.com/office/drawing/2014/main" id="{A17D77EC-BEA8-F4CE-75A5-7AEFE31851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3048"/>
            <a:ext cx="12192000" cy="6858000"/>
          </a:xfrm>
          <a:prstGeom prst="rect">
            <a:avLst/>
          </a:prstGeom>
        </p:spPr>
      </p:pic>
      <p:sp>
        <p:nvSpPr>
          <p:cNvPr id="10" name="Título 10">
            <a:extLst>
              <a:ext uri="{FF2B5EF4-FFF2-40B4-BE49-F238E27FC236}">
                <a16:creationId xmlns:a16="http://schemas.microsoft.com/office/drawing/2014/main" id="{6F011E6C-877B-8325-95A4-2E83C50AFCE4}"/>
              </a:ext>
            </a:extLst>
          </p:cNvPr>
          <p:cNvSpPr txBox="1">
            <a:spLocks/>
          </p:cNvSpPr>
          <p:nvPr/>
        </p:nvSpPr>
        <p:spPr>
          <a:xfrm>
            <a:off x="170680" y="2040"/>
            <a:ext cx="902035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300">
                <a:latin typeface="Bookman Old Style"/>
              </a:rPr>
              <a:t>           Plano empresarial</a:t>
            </a:r>
          </a:p>
        </p:txBody>
      </p:sp>
    </p:spTree>
    <p:extLst>
      <p:ext uri="{BB962C8B-B14F-4D97-AF65-F5344CB8AC3E}">
        <p14:creationId xmlns:p14="http://schemas.microsoft.com/office/powerpoint/2010/main" val="21089924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B403E-1B1D-4336-E2FF-6396CA139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177835-2E15-2469-7CD8-8D5E12CE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6600"/>
              <a:t>Obrigado!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56B1385-253B-CD9B-B1B4-BA83F04D2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0"/>
            <a:ext cx="12192000" cy="6855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695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B88C3-22C9-7AFF-33C5-C94BB8B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876" y="386590"/>
            <a:ext cx="10515600" cy="13255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3300">
                <a:latin typeface="Bookman Old Style"/>
              </a:rPr>
              <a:t>Nossa equipe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0E7DB7CA-F98F-DA72-5034-4333A03BD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/>
              <a:t>Felipe Campos</a:t>
            </a:r>
          </a:p>
        </p:txBody>
      </p:sp>
      <p:pic>
        <p:nvPicPr>
          <p:cNvPr id="31" name="Espaço Reservado para Imagem 30">
            <a:extLst>
              <a:ext uri="{FF2B5EF4-FFF2-40B4-BE49-F238E27FC236}">
                <a16:creationId xmlns:a16="http://schemas.microsoft.com/office/drawing/2014/main" id="{6C412FDB-E114-33E4-868E-31DA7C6FFE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57" r="57"/>
          <a:stretch/>
        </p:blipFill>
        <p:spPr/>
      </p:pic>
      <p:pic>
        <p:nvPicPr>
          <p:cNvPr id="33" name="Espaço Reservado para Imagem 32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3D8F5E18-349E-B6F3-AC34-0E030C00C1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8357" b="8357"/>
          <a:stretch/>
        </p:blipFill>
        <p:spPr>
          <a:xfrm>
            <a:off x="6467945" y="2339375"/>
            <a:ext cx="1389888" cy="1389888"/>
          </a:xfr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2DCAAB9F-9796-6688-532A-91A4A1E4BF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 b="1"/>
              <a:t>Saulo de </a:t>
            </a:r>
            <a:r>
              <a:rPr lang="pt-BR" b="1" err="1"/>
              <a:t>Tassio</a:t>
            </a:r>
            <a:endParaRPr lang="pt-BR" err="1"/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F1F9A423-9779-C402-676D-95DA2BDBC1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91440" tIns="45720" rIns="91440" bIns="45720" rtlCol="0" anchor="t">
            <a:normAutofit fontScale="25000" lnSpcReduction="20000"/>
          </a:bodyPr>
          <a:lstStyle>
            <a:defPPr>
              <a:defRPr lang="pt-BR"/>
            </a:defPPr>
          </a:lstStyle>
          <a:p>
            <a:r>
              <a:rPr lang="pt-BR" sz="7200" b="1">
                <a:latin typeface="Avenir Next LT Pro"/>
                <a:cs typeface="Arial"/>
              </a:rPr>
              <a:t>Danilo Nava</a:t>
            </a:r>
            <a:endParaRPr lang="pt-BR" sz="7200">
              <a:latin typeface="Avenir Next LT Pro"/>
              <a:cs typeface="Arial"/>
            </a:endParaRPr>
          </a:p>
          <a:p>
            <a:r>
              <a:rPr lang="pt-BR" sz="5600">
                <a:latin typeface="Arial"/>
                <a:cs typeface="Arial"/>
              </a:rPr>
              <a:t>Desenvolvedor</a:t>
            </a:r>
            <a:endParaRPr lang="pt-BR" sz="560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5CF8C408-02FC-4132-F304-040A31BEB4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 b="1"/>
              <a:t>Joao Felipe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71F316B-7439-A04C-9934-FDC516BE7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 b="1"/>
              <a:t>Maria Helena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7C779B74-D561-2EF9-90DE-13F7AB0523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>
                <a:latin typeface="Arial"/>
                <a:cs typeface="Arial"/>
              </a:rPr>
              <a:t>Desenvolvedor</a:t>
            </a:r>
            <a:endParaRPr lang="pt-BR"/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E648394-9EE4-BF99-EA38-32DD42EFCF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>
                <a:latin typeface="Arial"/>
                <a:cs typeface="Arial"/>
              </a:rPr>
              <a:t>Desenvolvedora</a:t>
            </a:r>
            <a:endParaRPr lang="pt-BR"/>
          </a:p>
        </p:txBody>
      </p:sp>
      <p:pic>
        <p:nvPicPr>
          <p:cNvPr id="37" name="Espaço Reservado para Imagem 36" descr="Rosto de homem visto de perto&#10;&#10;O conteúdo gerado por IA pode estar incorreto.">
            <a:extLst>
              <a:ext uri="{FF2B5EF4-FFF2-40B4-BE49-F238E27FC236}">
                <a16:creationId xmlns:a16="http://schemas.microsoft.com/office/drawing/2014/main" id="{ABC65584-2B89-8630-C95E-A8C59FD602F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/>
          <a:srcRect l="14599" t="9774" r="13139" b="8334"/>
          <a:stretch>
            <a:fillRect/>
          </a:stretch>
        </p:blipFill>
        <p:spPr>
          <a:xfrm>
            <a:off x="4373939" y="4612369"/>
            <a:ext cx="1389450" cy="1384676"/>
          </a:xfrm>
        </p:spPr>
      </p:pic>
      <p:pic>
        <p:nvPicPr>
          <p:cNvPr id="35" name="Espaço Reservado para Imagem 34">
            <a:extLst>
              <a:ext uri="{FF2B5EF4-FFF2-40B4-BE49-F238E27FC236}">
                <a16:creationId xmlns:a16="http://schemas.microsoft.com/office/drawing/2014/main" id="{08BB100B-89B1-F85D-8A97-E1120F0CC94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/>
          <a:srcRect/>
          <a:stretch/>
        </p:blipFill>
        <p:spPr>
          <a:xfrm>
            <a:off x="6469928" y="4662092"/>
            <a:ext cx="1389888" cy="1389888"/>
          </a:xfrm>
        </p:spPr>
      </p:pic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EE798D5E-E47D-F58E-9F02-50706F2BBC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>
                <a:latin typeface="Arial"/>
                <a:cs typeface="Arial"/>
              </a:rPr>
              <a:t>Desenvolvedor</a:t>
            </a:r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2595B11-C76E-DD57-C5B1-8658DCE8DA4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 smtClean="0">
                <a:solidFill>
                  <a:srgbClr val="000000"/>
                </a:solidFill>
              </a:rPr>
              <a:pPr rtl="0"/>
              <a:t>3</a:t>
            </a:fld>
            <a:endParaRPr lang="pt-BR" sz="2000" b="1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537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AEF825-F914-9D32-9D80-E18A68E1C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E622758-A5F2-A755-8C4C-F0D80D31493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rgbClr val="000000"/>
                </a:solidFill>
              </a:rPr>
              <a:pPr rtl="0"/>
              <a:t>4</a:t>
            </a:fld>
            <a:endParaRPr lang="pt-BR" sz="2000" b="1">
              <a:solidFill>
                <a:srgbClr val="000000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A981562-A892-3415-8674-26AC931925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latin typeface="Bookman Old Style"/>
              </a:rPr>
              <a:t>ANÁLISE DE MERCADO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9D10F13E-A3C9-2F0E-0309-ECBFF4AE5E86}"/>
              </a:ext>
            </a:extLst>
          </p:cNvPr>
          <p:cNvSpPr txBox="1"/>
          <p:nvPr/>
        </p:nvSpPr>
        <p:spPr>
          <a:xfrm>
            <a:off x="940670" y="1544558"/>
            <a:ext cx="7223425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Estimativa em 2024 do </a:t>
            </a:r>
            <a:r>
              <a:rPr lang="pt-BR" err="1"/>
              <a:t>Linkedn</a:t>
            </a:r>
            <a:endParaRPr lang="pt-BR"/>
          </a:p>
          <a:p>
            <a:r>
              <a:rPr lang="pt-BR" sz="6600" b="1">
                <a:latin typeface="Franklin Gothic"/>
                <a:ea typeface="+mn-lt"/>
                <a:cs typeface="+mn-lt"/>
              </a:rPr>
              <a:t>US$ 16,37</a:t>
            </a:r>
          </a:p>
          <a:p>
            <a:r>
              <a:rPr lang="pt-BR" sz="6600" b="1">
                <a:solidFill>
                  <a:srgbClr val="F57A00"/>
                </a:solidFill>
                <a:latin typeface="Raleway"/>
              </a:rPr>
              <a:t>Bilhões</a:t>
            </a:r>
          </a:p>
          <a:p>
            <a:r>
              <a:rPr lang="pt-BR" sz="2800">
                <a:latin typeface="Franklin Gothic Book"/>
                <a:ea typeface="+mn-lt"/>
                <a:cs typeface="+mn-lt"/>
              </a:rPr>
              <a:t>em 2024</a:t>
            </a:r>
            <a:endParaRPr lang="pt-BR" sz="2800">
              <a:latin typeface="Franklin Gothic Book"/>
            </a:endParaRP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0F7FE96-61A8-8A82-C729-584CDAFFE1A9}"/>
              </a:ext>
            </a:extLst>
          </p:cNvPr>
          <p:cNvGrpSpPr/>
          <p:nvPr/>
        </p:nvGrpSpPr>
        <p:grpSpPr>
          <a:xfrm>
            <a:off x="5188815" y="2008168"/>
            <a:ext cx="4497102" cy="2832537"/>
            <a:chOff x="5490740" y="1677488"/>
            <a:chExt cx="4497102" cy="2832537"/>
          </a:xfrm>
        </p:grpSpPr>
        <p:pic>
          <p:nvPicPr>
            <p:cNvPr id="23" name="Imagem 22" descr="Ícone&#10;&#10;O conteúdo gerado por IA pode estar incorreto.">
              <a:extLst>
                <a:ext uri="{FF2B5EF4-FFF2-40B4-BE49-F238E27FC236}">
                  <a16:creationId xmlns:a16="http://schemas.microsoft.com/office/drawing/2014/main" id="{6EB23B6B-041A-1FB1-F34D-84AB2D0922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90740" y="2404876"/>
              <a:ext cx="2687505" cy="1750601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pic>
          <p:nvPicPr>
            <p:cNvPr id="24" name="Imagem 23" descr="Seta&#10;&#10;O conteúdo gerado por IA pode estar incorreto.">
              <a:extLst>
                <a:ext uri="{FF2B5EF4-FFF2-40B4-BE49-F238E27FC236}">
                  <a16:creationId xmlns:a16="http://schemas.microsoft.com/office/drawing/2014/main" id="{C25A9843-CF4F-9CD8-449A-70B7B0AB0C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78343" y="1677488"/>
              <a:ext cx="1809499" cy="2832537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</p:grp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02F5BF07-A7EC-B32B-F6D9-B8E639F23034}"/>
              </a:ext>
            </a:extLst>
          </p:cNvPr>
          <p:cNvSpPr txBox="1"/>
          <p:nvPr/>
        </p:nvSpPr>
        <p:spPr>
          <a:xfrm>
            <a:off x="943159" y="4329243"/>
            <a:ext cx="3741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Franklin Gothic Book"/>
                <a:ea typeface="+mn-lt"/>
                <a:cs typeface="+mn-lt"/>
              </a:rPr>
              <a:t>Tendência em 2025 é aumentar</a:t>
            </a:r>
            <a:endParaRPr lang="pt-BR">
              <a:latin typeface="Franklin Gothic Book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C261BFF2-2816-3EDB-A4BE-B547D7186723}"/>
              </a:ext>
            </a:extLst>
          </p:cNvPr>
          <p:cNvSpPr txBox="1"/>
          <p:nvPr/>
        </p:nvSpPr>
        <p:spPr>
          <a:xfrm>
            <a:off x="940321" y="4787445"/>
            <a:ext cx="3585326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400" b="1">
                <a:ea typeface="+mn-lt"/>
                <a:cs typeface="+mn-lt"/>
              </a:rPr>
              <a:t>Fonte:</a:t>
            </a:r>
            <a:r>
              <a:rPr lang="pt-BR" sz="1400">
                <a:ea typeface="+mn-lt"/>
                <a:cs typeface="+mn-lt"/>
              </a:rPr>
              <a:t> </a:t>
            </a:r>
            <a:r>
              <a:rPr lang="pt-BR" sz="1400">
                <a:ea typeface="+mn-lt"/>
                <a:cs typeface="+mn-lt"/>
                <a:hlinkClick r:id="rId5"/>
              </a:rPr>
              <a:t>Analyzify, 2024</a:t>
            </a:r>
            <a:endParaRPr lang="pt-BR" sz="1400"/>
          </a:p>
        </p:txBody>
      </p:sp>
    </p:spTree>
    <p:extLst>
      <p:ext uri="{BB962C8B-B14F-4D97-AF65-F5344CB8AC3E}">
        <p14:creationId xmlns:p14="http://schemas.microsoft.com/office/powerpoint/2010/main" val="89580953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1630A-AC86-8435-7FA4-4F5D551EEE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o Número do Slide 26">
            <a:extLst>
              <a:ext uri="{FF2B5EF4-FFF2-40B4-BE49-F238E27FC236}">
                <a16:creationId xmlns:a16="http://schemas.microsoft.com/office/drawing/2014/main" id="{620C9E02-6431-0FDD-7440-3AFCBF351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fld id="{CC43B8D3-9A08-F84C-9DD4-44948BA52D4B}" type="slidenum">
              <a:rPr lang="pt-BR" sz="2000" b="1" dirty="0">
                <a:solidFill>
                  <a:srgbClr val="000000"/>
                </a:solidFill>
              </a:rPr>
              <a:pPr/>
              <a:t>5</a:t>
            </a:fld>
            <a:endParaRPr lang="pt-BR" sz="2000" b="1">
              <a:solidFill>
                <a:srgbClr val="000000"/>
              </a:solidFill>
            </a:endParaRP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9081D6D9-D696-743E-8EB1-68F297BE6EC5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67946" y="-472131"/>
            <a:ext cx="11036300" cy="317341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  <a:ea typeface="+mj-lt"/>
                <a:cs typeface="+mj-lt"/>
              </a:rPr>
              <a:t>Visão geral do mercado</a:t>
            </a:r>
            <a:endParaRPr lang="pt-BR">
              <a:latin typeface="Bookman Old Style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CF1FF82-C8AE-A7BD-5C11-1DBFF35BB59C}"/>
              </a:ext>
            </a:extLst>
          </p:cNvPr>
          <p:cNvSpPr txBox="1"/>
          <p:nvPr/>
        </p:nvSpPr>
        <p:spPr>
          <a:xfrm>
            <a:off x="3782406" y="2003846"/>
            <a:ext cx="5421744" cy="28623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just">
              <a:buFont typeface="Arial,Sans-Serif"/>
              <a:buChar char="•"/>
            </a:pPr>
            <a:r>
              <a:rPr lang="pt-BR" b="1">
                <a:ea typeface="+mn-lt"/>
                <a:cs typeface="+mn-lt"/>
              </a:rPr>
              <a:t>Muito voltado para profissões corporativas ou de nível superior.</a:t>
            </a:r>
            <a:endParaRPr lang="pt-BR"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endParaRPr lang="pt-BR"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1">
                <a:ea typeface="+mn-lt"/>
                <a:cs typeface="+mn-lt"/>
              </a:rPr>
              <a:t>Pouca efetividade para empregos operacionais ou de entrada</a:t>
            </a:r>
            <a:endParaRPr lang="pt-BR"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endParaRPr lang="pt-BR"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1">
                <a:ea typeface="+mn-lt"/>
                <a:cs typeface="+mn-lt"/>
              </a:rPr>
              <a:t>Algoritmo de feed confuso</a:t>
            </a:r>
            <a:endParaRPr lang="pt-BR">
              <a:ea typeface="+mn-lt"/>
              <a:cs typeface="+mn-lt"/>
            </a:endParaRPr>
          </a:p>
          <a:p>
            <a:pPr marL="285750" indent="-285750" algn="just">
              <a:buFont typeface="Arial"/>
              <a:buChar char="•"/>
            </a:pPr>
            <a:endParaRPr lang="pt-BR">
              <a:ea typeface="+mn-lt"/>
              <a:cs typeface="+mn-lt"/>
            </a:endParaRPr>
          </a:p>
          <a:p>
            <a:pPr marL="285750" indent="-285750" algn="just">
              <a:buFont typeface="Arial,Sans-Serif"/>
              <a:buChar char="•"/>
            </a:pPr>
            <a:r>
              <a:rPr lang="pt-BR" b="1">
                <a:ea typeface="+mn-lt"/>
                <a:cs typeface="+mn-lt"/>
              </a:rPr>
              <a:t>Excesso de mensagens automáticas e spam</a:t>
            </a:r>
            <a:r>
              <a:rPr lang="pt-BR">
                <a:ea typeface="+mn-lt"/>
                <a:cs typeface="+mn-lt"/>
              </a:rPr>
              <a:t> </a:t>
            </a:r>
            <a:endParaRPr lang="pt-BR"/>
          </a:p>
          <a:p>
            <a:pPr algn="l"/>
            <a:endParaRPr lang="pt-BR"/>
          </a:p>
        </p:txBody>
      </p:sp>
      <p:pic>
        <p:nvPicPr>
          <p:cNvPr id="7" name="Content Placeholder 1" descr="Logo Linkedin Imagens – Download Grátis no Freepik">
            <a:extLst>
              <a:ext uri="{FF2B5EF4-FFF2-40B4-BE49-F238E27FC236}">
                <a16:creationId xmlns:a16="http://schemas.microsoft.com/office/drawing/2014/main" id="{7803D13C-5D75-1DF9-E4C6-F52C42497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38" y="2008971"/>
            <a:ext cx="2797218" cy="2797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64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8A8B72-7D49-2641-DD5B-EDAF8D8DD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o Número do Slide 26">
            <a:extLst>
              <a:ext uri="{FF2B5EF4-FFF2-40B4-BE49-F238E27FC236}">
                <a16:creationId xmlns:a16="http://schemas.microsoft.com/office/drawing/2014/main" id="{C9514B8F-AF73-028D-8397-068B04B5E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rgbClr val="000000"/>
                </a:solidFill>
              </a:rPr>
              <a:pPr rtl="0"/>
              <a:t>6</a:t>
            </a:fld>
            <a:endParaRPr lang="pt-BR" sz="2000" b="1">
              <a:solidFill>
                <a:srgbClr val="000000"/>
              </a:solidFill>
            </a:endParaRP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996A7CF8-6AD2-17BD-2FC0-521DFA5D04BF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67946" y="-472131"/>
            <a:ext cx="11036300" cy="317341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  <a:ea typeface="+mj-lt"/>
                <a:cs typeface="+mj-lt"/>
              </a:rPr>
              <a:t>Visão geral do mercado</a:t>
            </a:r>
            <a:endParaRPr lang="pt-BR">
              <a:latin typeface="Bookman Old Style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4D75BE30-69FE-68CD-8568-64DEF2FE9B52}"/>
              </a:ext>
            </a:extLst>
          </p:cNvPr>
          <p:cNvSpPr txBox="1"/>
          <p:nvPr/>
        </p:nvSpPr>
        <p:spPr>
          <a:xfrm>
            <a:off x="965680" y="1963536"/>
            <a:ext cx="4471819" cy="233910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ea typeface="+mn-lt"/>
                <a:cs typeface="+mn-lt"/>
              </a:rPr>
              <a:t>Digitalização do Recrutamento</a:t>
            </a:r>
            <a:endParaRPr lang="pt-BR" sz="2000">
              <a:ea typeface="+mn-lt"/>
              <a:cs typeface="+mn-lt"/>
            </a:endParaRPr>
          </a:p>
          <a:p>
            <a:pPr algn="just"/>
            <a:r>
              <a:rPr lang="pt-BR">
                <a:ea typeface="+mn-lt"/>
                <a:cs typeface="+mn-lt"/>
              </a:rPr>
              <a:t>As empresas estão priorizando soluções digitais para economizar tempo e custo nos processos seletivos. Ferramentas de análise de comportamento, como IA  estão sendo integradas em plataformas como </a:t>
            </a:r>
            <a:r>
              <a:rPr lang="pt-BR" err="1">
                <a:ea typeface="+mn-lt"/>
                <a:cs typeface="+mn-lt"/>
              </a:rPr>
              <a:t>Gupy</a:t>
            </a:r>
            <a:r>
              <a:rPr lang="pt-BR">
                <a:ea typeface="+mn-lt"/>
                <a:cs typeface="+mn-lt"/>
              </a:rPr>
              <a:t>, Revelo, </a:t>
            </a:r>
            <a:r>
              <a:rPr lang="pt-BR" err="1">
                <a:ea typeface="+mn-lt"/>
                <a:cs typeface="+mn-lt"/>
              </a:rPr>
              <a:t>Kenoby</a:t>
            </a:r>
            <a:r>
              <a:rPr lang="pt-BR">
                <a:ea typeface="+mn-lt"/>
                <a:cs typeface="+mn-lt"/>
              </a:rPr>
              <a:t> e agora, </a:t>
            </a:r>
            <a:r>
              <a:rPr lang="pt-BR" err="1">
                <a:ea typeface="+mn-lt"/>
                <a:cs typeface="+mn-lt"/>
              </a:rPr>
              <a:t>MatchJobs</a:t>
            </a:r>
            <a:r>
              <a:rPr lang="pt-BR">
                <a:ea typeface="+mn-lt"/>
                <a:cs typeface="+mn-lt"/>
              </a:rPr>
              <a:t>.</a:t>
            </a:r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62DC997-4895-2110-975F-C2DE3A874B7B}"/>
              </a:ext>
            </a:extLst>
          </p:cNvPr>
          <p:cNvSpPr txBox="1"/>
          <p:nvPr/>
        </p:nvSpPr>
        <p:spPr>
          <a:xfrm>
            <a:off x="969076" y="5736351"/>
            <a:ext cx="70215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400" b="1">
                <a:ea typeface="+mn-lt"/>
                <a:cs typeface="+mn-lt"/>
              </a:rPr>
              <a:t>Fonte:</a:t>
            </a:r>
            <a:r>
              <a:rPr lang="pt-BR" sz="1400">
                <a:ea typeface="+mn-lt"/>
                <a:cs typeface="+mn-lt"/>
              </a:rPr>
              <a:t> IBGE (2024), LinkedIn Insights (2024), Ministério do Trabalho (RAIS/CAGED)</a:t>
            </a:r>
            <a:endParaRPr lang="pt-BR" sz="1400"/>
          </a:p>
        </p:txBody>
      </p:sp>
      <p:pic>
        <p:nvPicPr>
          <p:cNvPr id="3" name="Imagem 2" descr="Uma imagem contendo Texto&#10;&#10;O conteúdo gerado por IA pode estar incorreto.">
            <a:extLst>
              <a:ext uri="{FF2B5EF4-FFF2-40B4-BE49-F238E27FC236}">
                <a16:creationId xmlns:a16="http://schemas.microsoft.com/office/drawing/2014/main" id="{D300E328-0215-0B14-063E-509C36BC5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5789" y="1278924"/>
            <a:ext cx="3919152" cy="3980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23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33F2C1-FBF9-9E5F-9957-4587E76ECF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o Número do Slide 26">
            <a:extLst>
              <a:ext uri="{FF2B5EF4-FFF2-40B4-BE49-F238E27FC236}">
                <a16:creationId xmlns:a16="http://schemas.microsoft.com/office/drawing/2014/main" id="{F06D6D19-8242-0969-D996-21299EF35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z="2000" b="1" dirty="0">
                <a:solidFill>
                  <a:srgbClr val="000000"/>
                </a:solidFill>
              </a:rPr>
              <a:pPr rtl="0"/>
              <a:t>7</a:t>
            </a:fld>
            <a:endParaRPr lang="pt-BR" sz="2000" b="1">
              <a:solidFill>
                <a:srgbClr val="000000"/>
              </a:solidFill>
            </a:endParaRP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BB016380-8A49-F997-6CA0-2830F42BF674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67946" y="-472131"/>
            <a:ext cx="11036300" cy="317341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  <a:ea typeface="+mj-lt"/>
                <a:cs typeface="+mj-lt"/>
              </a:rPr>
              <a:t>Visão geral do mercado</a:t>
            </a:r>
            <a:endParaRPr lang="pt-BR">
              <a:latin typeface="Bookman Old Style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622DD97-99F5-A18E-BC8A-7B911D148C13}"/>
              </a:ext>
            </a:extLst>
          </p:cNvPr>
          <p:cNvSpPr txBox="1"/>
          <p:nvPr/>
        </p:nvSpPr>
        <p:spPr>
          <a:xfrm>
            <a:off x="862706" y="1966450"/>
            <a:ext cx="5233819" cy="264687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>
                <a:ea typeface="+mn-lt"/>
                <a:cs typeface="+mn-lt"/>
              </a:rPr>
              <a:t>Crescimento regional da demanda por empregos</a:t>
            </a:r>
            <a:endParaRPr lang="pt-BR" b="1"/>
          </a:p>
          <a:p>
            <a:pPr algn="just"/>
            <a:r>
              <a:rPr lang="pt-BR">
                <a:ea typeface="+mn-lt"/>
                <a:cs typeface="+mn-lt"/>
              </a:rPr>
              <a:t>As empresas estão priorizando soluções digitais para economizar tempo e custo nos processos seletivos. Ferramentas de análise de comportamento, como IA preditiva e </a:t>
            </a:r>
            <a:r>
              <a:rPr lang="pt-BR" err="1">
                <a:ea typeface="+mn-lt"/>
                <a:cs typeface="+mn-lt"/>
              </a:rPr>
              <a:t>matching</a:t>
            </a:r>
            <a:r>
              <a:rPr lang="pt-BR">
                <a:ea typeface="+mn-lt"/>
                <a:cs typeface="+mn-lt"/>
              </a:rPr>
              <a:t> automático, estão sendo integradas em plataformas como </a:t>
            </a:r>
            <a:r>
              <a:rPr lang="pt-BR" err="1">
                <a:ea typeface="+mn-lt"/>
                <a:cs typeface="+mn-lt"/>
              </a:rPr>
              <a:t>Gupy</a:t>
            </a:r>
            <a:r>
              <a:rPr lang="pt-BR">
                <a:ea typeface="+mn-lt"/>
                <a:cs typeface="+mn-lt"/>
              </a:rPr>
              <a:t>, Revelo, </a:t>
            </a:r>
            <a:r>
              <a:rPr lang="pt-BR" err="1">
                <a:ea typeface="+mn-lt"/>
                <a:cs typeface="+mn-lt"/>
              </a:rPr>
              <a:t>Kenoby</a:t>
            </a:r>
            <a:r>
              <a:rPr lang="pt-BR">
                <a:ea typeface="+mn-lt"/>
                <a:cs typeface="+mn-lt"/>
              </a:rPr>
              <a:t> e agora, </a:t>
            </a:r>
            <a:r>
              <a:rPr lang="pt-BR" err="1">
                <a:ea typeface="+mn-lt"/>
                <a:cs typeface="+mn-lt"/>
              </a:rPr>
              <a:t>MatchJobs</a:t>
            </a:r>
            <a:r>
              <a:rPr lang="pt-BR">
                <a:ea typeface="+mn-lt"/>
                <a:cs typeface="+mn-lt"/>
              </a:rPr>
              <a:t>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6E11920-EB7F-D286-288A-5540AF3E39FB}"/>
              </a:ext>
            </a:extLst>
          </p:cNvPr>
          <p:cNvSpPr txBox="1"/>
          <p:nvPr/>
        </p:nvSpPr>
        <p:spPr>
          <a:xfrm>
            <a:off x="969076" y="5736351"/>
            <a:ext cx="7021514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pt-BR" sz="1400" b="1">
                <a:ea typeface="+mn-lt"/>
                <a:cs typeface="+mn-lt"/>
              </a:rPr>
              <a:t>Fonte:</a:t>
            </a:r>
            <a:r>
              <a:rPr lang="pt-BR" sz="1400">
                <a:ea typeface="+mn-lt"/>
                <a:cs typeface="+mn-lt"/>
              </a:rPr>
              <a:t> IBGE (2024), LinkedIn Insights (2024), Ministério do Trabalho (RAIS/CAGED)</a:t>
            </a:r>
            <a:endParaRPr lang="pt-BR" sz="1400"/>
          </a:p>
        </p:txBody>
      </p:sp>
      <p:pic>
        <p:nvPicPr>
          <p:cNvPr id="2" name="Imagem 1" descr="Gráfico crescente Conceito de negócios Gráfico financeiro Diagrama de  gráfico de negócios Tecnologia da Internet Ilustração vetorial moderna  Vetor de linha Design web Análise de dados Gráfico vetorial EPS 10 | Vetor  Premium">
            <a:extLst>
              <a:ext uri="{FF2B5EF4-FFF2-40B4-BE49-F238E27FC236}">
                <a16:creationId xmlns:a16="http://schemas.microsoft.com/office/drawing/2014/main" id="{86EF76C2-B2C0-3270-40E3-2E9B24BDBB2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54" t="10858" r="5112" b="10112"/>
          <a:stretch>
            <a:fillRect/>
          </a:stretch>
        </p:blipFill>
        <p:spPr>
          <a:xfrm>
            <a:off x="6938319" y="1977014"/>
            <a:ext cx="4296958" cy="288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58179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6B0A9-BF96-876B-18A1-1ED5C9893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o Número do Slide 26">
            <a:extLst>
              <a:ext uri="{FF2B5EF4-FFF2-40B4-BE49-F238E27FC236}">
                <a16:creationId xmlns:a16="http://schemas.microsoft.com/office/drawing/2014/main" id="{3B40476E-7143-6E73-ADFB-345ED121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fld id="{CC43B8D3-9A08-F84C-9DD4-44948BA52D4B}" type="slidenum">
              <a:rPr lang="pt-BR" sz="2000" b="1" dirty="0">
                <a:solidFill>
                  <a:srgbClr val="000000"/>
                </a:solidFill>
              </a:rPr>
              <a:pPr/>
              <a:t>8</a:t>
            </a:fld>
            <a:endParaRPr lang="pt-BR" sz="2000" b="1">
              <a:solidFill>
                <a:srgbClr val="000000"/>
              </a:solidFill>
            </a:endParaRPr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860B4CB-8A11-D4E3-34D9-60B0A034E8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67946" y="-472131"/>
            <a:ext cx="11036300" cy="317341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  <a:ea typeface="+mj-lt"/>
                <a:cs typeface="+mj-lt"/>
              </a:rPr>
              <a:t>Visão geral do mercado</a:t>
            </a:r>
            <a:endParaRPr lang="pt-BR">
              <a:latin typeface="Bookman Old Style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B07F2380-9D7A-46D5-136F-113D2BC8D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6442" y="2349888"/>
            <a:ext cx="3112699" cy="1913807"/>
          </a:xfrm>
          <a:prstGeom prst="rect">
            <a:avLst/>
          </a:prstGeom>
          <a:ln>
            <a:solidFill>
              <a:schemeClr val="tx2"/>
            </a:solidFill>
          </a:ln>
        </p:spPr>
      </p:pic>
      <p:pic>
        <p:nvPicPr>
          <p:cNvPr id="2" name="Imagem 1" descr="Imagem carregada">
            <a:extLst>
              <a:ext uri="{FF2B5EF4-FFF2-40B4-BE49-F238E27FC236}">
                <a16:creationId xmlns:a16="http://schemas.microsoft.com/office/drawing/2014/main" id="{E56D525D-DCD1-5448-4DD3-0B7A76A532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92000"/>
                    </a14:imgEffect>
                    <a14:imgEffect>
                      <a14:brightnessContrast contrast="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01306" y="2349749"/>
            <a:ext cx="2987614" cy="1914084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3C4726C-34A4-7D0E-96CA-3BCD1A6300B3}"/>
              </a:ext>
            </a:extLst>
          </p:cNvPr>
          <p:cNvSpPr txBox="1"/>
          <p:nvPr/>
        </p:nvSpPr>
        <p:spPr>
          <a:xfrm>
            <a:off x="1270478" y="4563719"/>
            <a:ext cx="2645048" cy="65352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pt-BR" b="1"/>
              <a:t>Compatibilidade candidato-vaga</a:t>
            </a:r>
            <a:endParaRPr lang="pt-BR"/>
          </a:p>
        </p:txBody>
      </p:sp>
      <p:pic>
        <p:nvPicPr>
          <p:cNvPr id="3" name="Imagem 2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9A660EEC-8BBC-F4F1-D178-9732920903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18000"/>
                    </a14:imgEffect>
                  </a14:imgLayer>
                </a14:imgProps>
              </a:ext>
            </a:extLst>
          </a:blip>
          <a:srcRect l="680" t="4498" r="-1361" b="32035"/>
          <a:stretch>
            <a:fillRect/>
          </a:stretch>
        </p:blipFill>
        <p:spPr>
          <a:xfrm>
            <a:off x="4776220" y="2349134"/>
            <a:ext cx="2136410" cy="1926196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260EF84D-8EA7-72C8-ED85-1D299225BED9}"/>
              </a:ext>
            </a:extLst>
          </p:cNvPr>
          <p:cNvSpPr txBox="1"/>
          <p:nvPr/>
        </p:nvSpPr>
        <p:spPr>
          <a:xfrm>
            <a:off x="4774797" y="4563717"/>
            <a:ext cx="2141840" cy="660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pt-BR" b="1"/>
              <a:t> Interface limpa</a:t>
            </a:r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165C5D8-004C-DF7B-8BD1-55BDF8B23649}"/>
              </a:ext>
            </a:extLst>
          </p:cNvPr>
          <p:cNvSpPr txBox="1"/>
          <p:nvPr/>
        </p:nvSpPr>
        <p:spPr>
          <a:xfrm>
            <a:off x="7848419" y="4563717"/>
            <a:ext cx="2998228" cy="6607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ctr">
              <a:buFont typeface="Arial"/>
              <a:buChar char="•"/>
            </a:pPr>
            <a:r>
              <a:rPr lang="pt-BR" b="1"/>
              <a:t>Comunicação direta e clara 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26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C66B7CA8-E373-3C11-AF63-6871A3EC7F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DD9EF5-5640-484B-9534-E0A9C213B55A}" type="datetime1">
              <a:t>29/06/2025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AE62074-D134-A810-C534-341968B27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7B917CC-317F-E5BC-EBDC-6BCF12B6D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sz="2000" b="1" dirty="0">
                <a:solidFill>
                  <a:srgbClr val="000000"/>
                </a:solidFill>
              </a:rPr>
              <a:t>9</a:t>
            </a:fld>
            <a:endParaRPr lang="en-US" sz="2000" b="1">
              <a:solidFill>
                <a:srgbClr val="000000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CB58E7-F3DC-0224-AF25-CF22C6AFEC3B}"/>
              </a:ext>
            </a:extLst>
          </p:cNvPr>
          <p:cNvSpPr txBox="1"/>
          <p:nvPr/>
        </p:nvSpPr>
        <p:spPr>
          <a:xfrm>
            <a:off x="829734" y="1591733"/>
            <a:ext cx="10000341" cy="40934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 sz="2000" b="1"/>
          </a:p>
          <a:p>
            <a:r>
              <a:rPr lang="en-US" sz="2000" b="1" err="1"/>
              <a:t>Contexto</a:t>
            </a:r>
            <a:r>
              <a:rPr lang="en-US" sz="2000" b="1"/>
              <a:t> e </a:t>
            </a:r>
            <a:r>
              <a:rPr lang="en-US" sz="2000" b="1" err="1"/>
              <a:t>Oportunidade</a:t>
            </a:r>
            <a:r>
              <a:rPr lang="en-US" sz="2000" b="1"/>
              <a:t>:</a:t>
            </a:r>
          </a:p>
          <a:p>
            <a:endParaRPr lang="en-US" sz="2000" b="1"/>
          </a:p>
          <a:p>
            <a:pPr>
              <a:buFont typeface=""/>
              <a:buChar char="•"/>
            </a:pPr>
            <a:r>
              <a:rPr lang="en-US" sz="2000" b="1" err="1"/>
              <a:t>Tamanho</a:t>
            </a:r>
            <a:r>
              <a:rPr lang="en-US" sz="2000" b="1"/>
              <a:t> do Mercado:</a:t>
            </a:r>
            <a:r>
              <a:rPr lang="en-US" sz="2000"/>
              <a:t> </a:t>
            </a:r>
            <a:r>
              <a:rPr lang="en-US" sz="2000" err="1"/>
              <a:t>Avaliado</a:t>
            </a:r>
            <a:r>
              <a:rPr lang="en-US" sz="2000"/>
              <a:t> entre </a:t>
            </a:r>
            <a:r>
              <a:rPr lang="en-US" sz="2000" b="1"/>
              <a:t>US$ 577,7 </a:t>
            </a:r>
            <a:r>
              <a:rPr lang="en-US" sz="2000" b="1" err="1"/>
              <a:t>milhões</a:t>
            </a:r>
            <a:r>
              <a:rPr lang="en-US" sz="2000" b="1"/>
              <a:t> e US$ 661,56 </a:t>
            </a:r>
            <a:r>
              <a:rPr lang="en-US" sz="2000" b="1" err="1"/>
              <a:t>milhões</a:t>
            </a:r>
            <a:r>
              <a:rPr lang="en-US" sz="2000" b="1"/>
              <a:t> </a:t>
            </a:r>
            <a:r>
              <a:rPr lang="en-US" sz="2000" b="1" err="1"/>
              <a:t>em</a:t>
            </a:r>
            <a:r>
              <a:rPr lang="en-US" sz="2000" b="1"/>
              <a:t> 2023</a:t>
            </a:r>
            <a:r>
              <a:rPr lang="en-US" sz="2000"/>
              <a:t>.</a:t>
            </a:r>
          </a:p>
          <a:p>
            <a:pPr>
              <a:buFont typeface=""/>
              <a:buChar char="•"/>
            </a:pPr>
            <a:endParaRPr lang="en-US" sz="2000"/>
          </a:p>
          <a:p>
            <a:pPr>
              <a:buFont typeface=""/>
              <a:buChar char="•"/>
            </a:pPr>
            <a:r>
              <a:rPr lang="en-US" sz="2000" b="1" err="1"/>
              <a:t>Crescimento</a:t>
            </a:r>
            <a:r>
              <a:rPr lang="en-US" sz="2000" b="1"/>
              <a:t> </a:t>
            </a:r>
            <a:r>
              <a:rPr lang="en-US" sz="2000" b="1" err="1"/>
              <a:t>Esperado</a:t>
            </a:r>
            <a:r>
              <a:rPr lang="en-US" sz="2000" b="1"/>
              <a:t>:</a:t>
            </a:r>
            <a:r>
              <a:rPr lang="en-US" sz="2000"/>
              <a:t> </a:t>
            </a:r>
            <a:r>
              <a:rPr lang="en-US" sz="2000" err="1"/>
              <a:t>Projeções</a:t>
            </a:r>
            <a:r>
              <a:rPr lang="en-US" sz="2000"/>
              <a:t> </a:t>
            </a:r>
            <a:r>
              <a:rPr lang="en-US" sz="2000" err="1"/>
              <a:t>indicam</a:t>
            </a:r>
            <a:r>
              <a:rPr lang="en-US" sz="2000"/>
              <a:t> o mercado </a:t>
            </a:r>
            <a:r>
              <a:rPr lang="en-US" sz="2000" err="1"/>
              <a:t>atingirá</a:t>
            </a:r>
            <a:r>
              <a:rPr lang="en-US" sz="2000"/>
              <a:t> entre </a:t>
            </a:r>
            <a:r>
              <a:rPr lang="en-US" sz="2000" b="1"/>
              <a:t>US$ 1,1 </a:t>
            </a:r>
            <a:r>
              <a:rPr lang="en-US" sz="2000" b="1" err="1"/>
              <a:t>bilhão</a:t>
            </a:r>
            <a:r>
              <a:rPr lang="en-US" sz="2000" b="1"/>
              <a:t> e US$ 4,42 </a:t>
            </a:r>
            <a:r>
              <a:rPr lang="en-US" sz="2000" b="1" err="1"/>
              <a:t>bilhões</a:t>
            </a:r>
            <a:r>
              <a:rPr lang="en-US" sz="2000" b="1"/>
              <a:t> </a:t>
            </a:r>
            <a:r>
              <a:rPr lang="en-US" sz="2000" b="1" err="1"/>
              <a:t>até</a:t>
            </a:r>
            <a:r>
              <a:rPr lang="en-US" sz="2000" b="1"/>
              <a:t> 2030-2033</a:t>
            </a:r>
            <a:r>
              <a:rPr lang="en-US" sz="2000"/>
              <a:t>.</a:t>
            </a:r>
          </a:p>
          <a:p>
            <a:pPr>
              <a:buFont typeface=""/>
              <a:buChar char="•"/>
            </a:pPr>
            <a:endParaRPr lang="en-US" sz="2000"/>
          </a:p>
          <a:p>
            <a:pPr>
              <a:buFont typeface=""/>
              <a:buChar char="•"/>
            </a:pPr>
            <a:r>
              <a:rPr lang="en-US" sz="2000" b="1"/>
              <a:t>CAGR (Taxa de </a:t>
            </a:r>
            <a:r>
              <a:rPr lang="en-US" sz="2000" b="1" err="1"/>
              <a:t>Crescimento</a:t>
            </a:r>
            <a:r>
              <a:rPr lang="en-US" sz="2000" b="1"/>
              <a:t> </a:t>
            </a:r>
            <a:r>
              <a:rPr lang="en-US" sz="2000" b="1" err="1"/>
              <a:t>Anual</a:t>
            </a:r>
            <a:r>
              <a:rPr lang="en-US" sz="2000" b="1"/>
              <a:t> </a:t>
            </a:r>
            <a:r>
              <a:rPr lang="en-US" sz="2000" b="1" err="1"/>
              <a:t>Composta</a:t>
            </a:r>
            <a:r>
              <a:rPr lang="en-US" sz="2000" b="1"/>
              <a:t>):</a:t>
            </a:r>
            <a:r>
              <a:rPr lang="en-US" sz="2000"/>
              <a:t> Robusto, entre </a:t>
            </a:r>
            <a:r>
              <a:rPr lang="en-US" sz="2000" b="1"/>
              <a:t>6,8% e 8,0%</a:t>
            </a:r>
            <a:r>
              <a:rPr lang="en-US" sz="2000"/>
              <a:t>.</a:t>
            </a:r>
          </a:p>
          <a:p>
            <a:pPr>
              <a:buFont typeface=""/>
              <a:buChar char="•"/>
            </a:pPr>
            <a:endParaRPr lang="en-US" sz="2000"/>
          </a:p>
          <a:p>
            <a:pPr>
              <a:buFont typeface=""/>
              <a:buChar char="•"/>
            </a:pPr>
            <a:r>
              <a:rPr lang="en-US" sz="2000" b="1" err="1"/>
              <a:t>Concorrência</a:t>
            </a:r>
            <a:r>
              <a:rPr lang="en-US" sz="2000" b="1"/>
              <a:t>:</a:t>
            </a:r>
            <a:r>
              <a:rPr lang="en-US" sz="2000"/>
              <a:t> Grandes players </a:t>
            </a:r>
            <a:r>
              <a:rPr lang="en-US" sz="2000" err="1"/>
              <a:t>como</a:t>
            </a:r>
            <a:r>
              <a:rPr lang="en-US" sz="2000"/>
              <a:t> </a:t>
            </a:r>
            <a:r>
              <a:rPr lang="en-US" sz="2000" b="1"/>
              <a:t>LinkedIn</a:t>
            </a:r>
            <a:r>
              <a:rPr lang="en-US" sz="2000"/>
              <a:t> </a:t>
            </a:r>
            <a:r>
              <a:rPr lang="en-US" sz="2000" err="1"/>
              <a:t>já</a:t>
            </a:r>
            <a:r>
              <a:rPr lang="en-US" sz="2000"/>
              <a:t> </a:t>
            </a:r>
            <a:r>
              <a:rPr lang="en-US" sz="2000" err="1"/>
              <a:t>integram</a:t>
            </a:r>
            <a:r>
              <a:rPr lang="en-US" sz="2000"/>
              <a:t> IA; startups </a:t>
            </a:r>
            <a:r>
              <a:rPr lang="en-US" sz="2000" err="1"/>
              <a:t>brasileiras</a:t>
            </a:r>
            <a:r>
              <a:rPr lang="en-US" sz="2000"/>
              <a:t> </a:t>
            </a:r>
            <a:r>
              <a:rPr lang="en-US" sz="2000" err="1"/>
              <a:t>como</a:t>
            </a:r>
            <a:r>
              <a:rPr lang="en-US" sz="2000"/>
              <a:t> </a:t>
            </a:r>
            <a:r>
              <a:rPr lang="en-US" sz="2000" b="1" err="1"/>
              <a:t>Hunterhero</a:t>
            </a:r>
            <a:r>
              <a:rPr lang="en-US" sz="2000"/>
              <a:t> </a:t>
            </a:r>
            <a:r>
              <a:rPr lang="en-US" sz="2000" err="1"/>
              <a:t>projetam</a:t>
            </a:r>
            <a:r>
              <a:rPr lang="en-US" sz="2000"/>
              <a:t> </a:t>
            </a:r>
            <a:r>
              <a:rPr lang="en-US" sz="2000" err="1"/>
              <a:t>faturamento</a:t>
            </a:r>
            <a:r>
              <a:rPr lang="en-US" sz="2000"/>
              <a:t> de </a:t>
            </a:r>
            <a:r>
              <a:rPr lang="en-US" sz="2000" b="1"/>
              <a:t>R$ 6 </a:t>
            </a:r>
            <a:r>
              <a:rPr lang="en-US" sz="2000" b="1" err="1"/>
              <a:t>milhões</a:t>
            </a:r>
            <a:r>
              <a:rPr lang="en-US" sz="2000" b="1"/>
              <a:t> </a:t>
            </a:r>
            <a:r>
              <a:rPr lang="en-US" sz="2000" b="1" err="1"/>
              <a:t>em</a:t>
            </a:r>
            <a:r>
              <a:rPr lang="en-US" sz="2000" b="1"/>
              <a:t> 2025</a:t>
            </a:r>
            <a:r>
              <a:rPr lang="en-US" sz="2000"/>
              <a:t>.</a:t>
            </a:r>
          </a:p>
        </p:txBody>
      </p:sp>
      <p:sp>
        <p:nvSpPr>
          <p:cNvPr id="7" name="Título 11">
            <a:extLst>
              <a:ext uri="{FF2B5EF4-FFF2-40B4-BE49-F238E27FC236}">
                <a16:creationId xmlns:a16="http://schemas.microsoft.com/office/drawing/2014/main" id="{E93271F1-FD66-525B-4E44-0785A7877E4C}"/>
              </a:ext>
            </a:extLst>
          </p:cNvPr>
          <p:cNvSpPr txBox="1">
            <a:spLocks/>
          </p:cNvSpPr>
          <p:nvPr/>
        </p:nvSpPr>
        <p:spPr>
          <a:xfrm>
            <a:off x="834898" y="-859179"/>
            <a:ext cx="11036300" cy="31734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300">
                <a:ea typeface="+mj-lt"/>
                <a:cs typeface="+mj-lt"/>
              </a:rPr>
              <a:t>Mercado de Recrutamento com IA (</a:t>
            </a:r>
            <a:r>
              <a:rPr lang="pt-BR" sz="3300" err="1">
                <a:ea typeface="+mj-lt"/>
                <a:cs typeface="+mj-lt"/>
              </a:rPr>
              <a:t>MatchJobs</a:t>
            </a:r>
            <a:r>
              <a:rPr lang="pt-BR" sz="3300">
                <a:ea typeface="+mj-lt"/>
                <a:cs typeface="+mj-lt"/>
              </a:rPr>
              <a:t>)</a:t>
            </a:r>
            <a:endParaRPr lang="pt-BR" sz="3300"/>
          </a:p>
        </p:txBody>
      </p:sp>
    </p:spTree>
    <p:extLst>
      <p:ext uri="{BB962C8B-B14F-4D97-AF65-F5344CB8AC3E}">
        <p14:creationId xmlns:p14="http://schemas.microsoft.com/office/powerpoint/2010/main" val="35129118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C75813-FBB5-478B-828B-AC67018E2728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431C809-C6F0-48D7-BF3E-4570CDAF51AF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7E30B917-A3AD-46B5-A6A4-F876E3BAC36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29</Slides>
  <Notes>28</Notes>
  <HiddenSlides>0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0" baseType="lpstr">
      <vt:lpstr>AccentBoxVTI</vt:lpstr>
      <vt:lpstr>Apresentação do PowerPoint</vt:lpstr>
      <vt:lpstr>Apresentação do PowerPoint</vt:lpstr>
      <vt:lpstr>Nossa equipe</vt:lpstr>
      <vt:lpstr>ANÁLISE DE MERCADO</vt:lpstr>
      <vt:lpstr>Visão geral do mercado</vt:lpstr>
      <vt:lpstr>Visão geral do mercado</vt:lpstr>
      <vt:lpstr>Visão geral do mercado</vt:lpstr>
      <vt:lpstr>Visão geral do mercado</vt:lpstr>
      <vt:lpstr>Apresentação do PowerPoint</vt:lpstr>
      <vt:lpstr>Sobre o Sistema – MatchJobs</vt:lpstr>
      <vt:lpstr>Sobre o Sistema – MatchJobs</vt:lpstr>
      <vt:lpstr>Perdas por falhas humanas</vt:lpstr>
      <vt:lpstr>Fluxograma de Telas (Candidato)</vt:lpstr>
      <vt:lpstr>Fluxograma de Telas (Empresa)</vt:lpstr>
      <vt:lpstr>Funcionalidades (Tela de Login)</vt:lpstr>
      <vt:lpstr>Funcionalidades (Tela de Cadastro)</vt:lpstr>
      <vt:lpstr>Funcionalidades (Tela de Analise do Candidato)</vt:lpstr>
      <vt:lpstr>Funcionalidades (Tela de Analise do Candidato)</vt:lpstr>
      <vt:lpstr>Funcionalidades (Tela de Lista de Vagas Compatíveis)</vt:lpstr>
      <vt:lpstr>Funcionalidades (Tela do Perfil do Candidato)</vt:lpstr>
      <vt:lpstr>Funcionalidades (Tela do Perfil do Candidato)</vt:lpstr>
      <vt:lpstr>Funcionalidades (Tela de Candidatura Candidato) Parte 1</vt:lpstr>
      <vt:lpstr>Funcionalidades (Tela de Candidatura Candidato) Parte 2</vt:lpstr>
      <vt:lpstr>Dashboard Empresa (Lista de Vagas)</vt:lpstr>
      <vt:lpstr>Dashboard Empresa (Incial)</vt:lpstr>
      <vt:lpstr>Dashboard Empresa (Vagas Abertas)</vt:lpstr>
      <vt:lpstr>Dashboard Empresa (Vagas Encerradas)</vt:lpstr>
      <vt:lpstr>Apresentação do PowerPoint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</cp:revision>
  <dcterms:created xsi:type="dcterms:W3CDTF">2025-06-01T20:14:04Z</dcterms:created>
  <dcterms:modified xsi:type="dcterms:W3CDTF">2025-06-30T00:15:03Z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